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0"/>
  </p:notesMasterIdLst>
  <p:handoutMasterIdLst>
    <p:handoutMasterId r:id="rId51"/>
  </p:handoutMasterIdLst>
  <p:sldIdLst>
    <p:sldId id="256" r:id="rId2"/>
    <p:sldId id="281" r:id="rId3"/>
    <p:sldId id="267" r:id="rId4"/>
    <p:sldId id="265" r:id="rId5"/>
    <p:sldId id="258" r:id="rId6"/>
    <p:sldId id="280" r:id="rId7"/>
    <p:sldId id="259" r:id="rId8"/>
    <p:sldId id="260" r:id="rId9"/>
    <p:sldId id="279" r:id="rId10"/>
    <p:sldId id="266" r:id="rId11"/>
    <p:sldId id="272" r:id="rId12"/>
    <p:sldId id="273" r:id="rId13"/>
    <p:sldId id="275" r:id="rId14"/>
    <p:sldId id="276" r:id="rId15"/>
    <p:sldId id="277" r:id="rId16"/>
    <p:sldId id="283" r:id="rId17"/>
    <p:sldId id="278" r:id="rId18"/>
    <p:sldId id="316" r:id="rId19"/>
    <p:sldId id="315" r:id="rId20"/>
    <p:sldId id="311" r:id="rId21"/>
    <p:sldId id="312" r:id="rId22"/>
    <p:sldId id="313" r:id="rId23"/>
    <p:sldId id="314" r:id="rId24"/>
    <p:sldId id="317" r:id="rId25"/>
    <p:sldId id="318" r:id="rId26"/>
    <p:sldId id="301" r:id="rId27"/>
    <p:sldId id="297" r:id="rId28"/>
    <p:sldId id="302" r:id="rId29"/>
    <p:sldId id="319" r:id="rId30"/>
    <p:sldId id="303" r:id="rId31"/>
    <p:sldId id="320" r:id="rId32"/>
    <p:sldId id="305" r:id="rId33"/>
    <p:sldId id="321" r:id="rId34"/>
    <p:sldId id="322" r:id="rId35"/>
    <p:sldId id="307" r:id="rId36"/>
    <p:sldId id="306" r:id="rId37"/>
    <p:sldId id="299" r:id="rId38"/>
    <p:sldId id="284" r:id="rId39"/>
    <p:sldId id="287" r:id="rId40"/>
    <p:sldId id="288" r:id="rId41"/>
    <p:sldId id="309" r:id="rId42"/>
    <p:sldId id="310" r:id="rId43"/>
    <p:sldId id="308" r:id="rId44"/>
    <p:sldId id="323" r:id="rId45"/>
    <p:sldId id="296" r:id="rId46"/>
    <p:sldId id="282" r:id="rId47"/>
    <p:sldId id="324" r:id="rId48"/>
    <p:sldId id="32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Dmu1TRYZr8tTcqIVU04mmg==" hashData="xiDwAEO1BVVgVZi/nA4REx6yDxNJT0nWyLVn9hIZUzVHuB7oTEmJG0kbZSrMD4O/uKkmPjeba1xr793Ba3Rar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94280" autoAdjust="0"/>
  </p:normalViewPr>
  <p:slideViewPr>
    <p:cSldViewPr snapToGrid="0">
      <p:cViewPr varScale="1">
        <p:scale>
          <a:sx n="68" d="100"/>
          <a:sy n="68" d="100"/>
        </p:scale>
        <p:origin x="7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E6CF77-A326-45A0-B572-ACDAF4E8F0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G2B</a:t>
            </a:r>
          </a:p>
        </p:txBody>
      </p:sp>
      <p:sp>
        <p:nvSpPr>
          <p:cNvPr id="3" name="Date Placeholder 2">
            <a:extLst>
              <a:ext uri="{FF2B5EF4-FFF2-40B4-BE49-F238E27FC236}">
                <a16:creationId xmlns:a16="http://schemas.microsoft.com/office/drawing/2014/main" id="{021B9E20-23A1-4771-AF55-390C1545AC5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3DDECC-FAFC-4B64-9BC9-596C0C0EF1F2}" type="datetimeFigureOut">
              <a:rPr lang="en-US" smtClean="0"/>
              <a:t>7/11/2020</a:t>
            </a:fld>
            <a:endParaRPr lang="en-US" dirty="0"/>
          </a:p>
        </p:txBody>
      </p:sp>
      <p:sp>
        <p:nvSpPr>
          <p:cNvPr id="4" name="Footer Placeholder 3">
            <a:extLst>
              <a:ext uri="{FF2B5EF4-FFF2-40B4-BE49-F238E27FC236}">
                <a16:creationId xmlns:a16="http://schemas.microsoft.com/office/drawing/2014/main" id="{F8D31933-D354-40DD-B662-DFEA4442B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2836808-957B-40C1-AA0B-8DCC881C6F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66A35A-4354-4F4A-8337-45DCEEC415B4}" type="slidenum">
              <a:rPr lang="en-US" smtClean="0"/>
              <a:t>‹#›</a:t>
            </a:fld>
            <a:endParaRPr lang="en-US" dirty="0"/>
          </a:p>
        </p:txBody>
      </p:sp>
    </p:spTree>
    <p:extLst>
      <p:ext uri="{BB962C8B-B14F-4D97-AF65-F5344CB8AC3E}">
        <p14:creationId xmlns:p14="http://schemas.microsoft.com/office/powerpoint/2010/main" val="355165766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G2B</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13E4E7-9316-4F91-82E4-A270EA080351}" type="datetimeFigureOut">
              <a:rPr lang="en-US" smtClean="0"/>
              <a:t>7/11/2020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36F7A-7857-492A-8196-0C1B9848C256}" type="slidenum">
              <a:rPr lang="en-US" smtClean="0"/>
              <a:t>‹#›</a:t>
            </a:fld>
            <a:endParaRPr lang="en-US" dirty="0"/>
          </a:p>
        </p:txBody>
      </p:sp>
    </p:spTree>
    <p:extLst>
      <p:ext uri="{BB962C8B-B14F-4D97-AF65-F5344CB8AC3E}">
        <p14:creationId xmlns:p14="http://schemas.microsoft.com/office/powerpoint/2010/main" val="385739888"/>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G2B</a:t>
            </a:r>
          </a:p>
        </p:txBody>
      </p:sp>
      <p:sp>
        <p:nvSpPr>
          <p:cNvPr id="5" name="Slide Number Placeholder 4"/>
          <p:cNvSpPr>
            <a:spLocks noGrp="1"/>
          </p:cNvSpPr>
          <p:nvPr>
            <p:ph type="sldNum" sz="quarter" idx="5"/>
          </p:nvPr>
        </p:nvSpPr>
        <p:spPr/>
        <p:txBody>
          <a:bodyPr/>
          <a:lstStyle/>
          <a:p>
            <a:fld id="{01E36F7A-7857-492A-8196-0C1B9848C256}" type="slidenum">
              <a:rPr lang="en-US" smtClean="0"/>
              <a:t>2</a:t>
            </a:fld>
            <a:endParaRPr lang="en-US" dirty="0"/>
          </a:p>
        </p:txBody>
      </p:sp>
    </p:spTree>
    <p:extLst>
      <p:ext uri="{BB962C8B-B14F-4D97-AF65-F5344CB8AC3E}">
        <p14:creationId xmlns:p14="http://schemas.microsoft.com/office/powerpoint/2010/main" val="191595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patients</a:t>
            </a:r>
          </a:p>
          <a:p>
            <a:r>
              <a:rPr lang="en-US" dirty="0"/>
              <a:t>54 samples</a:t>
            </a:r>
          </a:p>
        </p:txBody>
      </p:sp>
      <p:sp>
        <p:nvSpPr>
          <p:cNvPr id="4" name="Header Placeholder 3"/>
          <p:cNvSpPr>
            <a:spLocks noGrp="1"/>
          </p:cNvSpPr>
          <p:nvPr>
            <p:ph type="hdr" sz="quarter"/>
          </p:nvPr>
        </p:nvSpPr>
        <p:spPr/>
        <p:txBody>
          <a:bodyPr/>
          <a:lstStyle/>
          <a:p>
            <a:r>
              <a:rPr lang="en-US" dirty="0"/>
              <a:t>G2B</a:t>
            </a:r>
          </a:p>
        </p:txBody>
      </p:sp>
      <p:sp>
        <p:nvSpPr>
          <p:cNvPr id="5" name="Slide Number Placeholder 4"/>
          <p:cNvSpPr>
            <a:spLocks noGrp="1"/>
          </p:cNvSpPr>
          <p:nvPr>
            <p:ph type="sldNum" sz="quarter" idx="5"/>
          </p:nvPr>
        </p:nvSpPr>
        <p:spPr/>
        <p:txBody>
          <a:bodyPr/>
          <a:lstStyle/>
          <a:p>
            <a:fld id="{01E36F7A-7857-492A-8196-0C1B9848C256}" type="slidenum">
              <a:rPr lang="en-US" smtClean="0"/>
              <a:t>6</a:t>
            </a:fld>
            <a:endParaRPr lang="en-US" dirty="0"/>
          </a:p>
        </p:txBody>
      </p:sp>
    </p:spTree>
    <p:extLst>
      <p:ext uri="{BB962C8B-B14F-4D97-AF65-F5344CB8AC3E}">
        <p14:creationId xmlns:p14="http://schemas.microsoft.com/office/powerpoint/2010/main" val="2042358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G2B</a:t>
            </a:r>
          </a:p>
        </p:txBody>
      </p:sp>
      <p:sp>
        <p:nvSpPr>
          <p:cNvPr id="5" name="Slide Number Placeholder 4"/>
          <p:cNvSpPr>
            <a:spLocks noGrp="1"/>
          </p:cNvSpPr>
          <p:nvPr>
            <p:ph type="sldNum" sz="quarter" idx="5"/>
          </p:nvPr>
        </p:nvSpPr>
        <p:spPr/>
        <p:txBody>
          <a:bodyPr/>
          <a:lstStyle/>
          <a:p>
            <a:fld id="{01E36F7A-7857-492A-8196-0C1B9848C256}" type="slidenum">
              <a:rPr lang="en-US" smtClean="0"/>
              <a:t>9</a:t>
            </a:fld>
            <a:endParaRPr lang="en-US"/>
          </a:p>
        </p:txBody>
      </p:sp>
    </p:spTree>
    <p:extLst>
      <p:ext uri="{BB962C8B-B14F-4D97-AF65-F5344CB8AC3E}">
        <p14:creationId xmlns:p14="http://schemas.microsoft.com/office/powerpoint/2010/main" val="42049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G2B</a:t>
            </a:r>
          </a:p>
        </p:txBody>
      </p:sp>
      <p:sp>
        <p:nvSpPr>
          <p:cNvPr id="5" name="Slide Number Placeholder 4"/>
          <p:cNvSpPr>
            <a:spLocks noGrp="1"/>
          </p:cNvSpPr>
          <p:nvPr>
            <p:ph type="sldNum" sz="quarter" idx="11"/>
          </p:nvPr>
        </p:nvSpPr>
        <p:spPr/>
        <p:txBody>
          <a:bodyPr/>
          <a:lstStyle/>
          <a:p>
            <a:fld id="{01E36F7A-7857-492A-8196-0C1B9848C256}" type="slidenum">
              <a:rPr lang="en-US" smtClean="0"/>
              <a:t>10</a:t>
            </a:fld>
            <a:endParaRPr lang="en-US"/>
          </a:p>
        </p:txBody>
      </p:sp>
    </p:spTree>
    <p:extLst>
      <p:ext uri="{BB962C8B-B14F-4D97-AF65-F5344CB8AC3E}">
        <p14:creationId xmlns:p14="http://schemas.microsoft.com/office/powerpoint/2010/main" val="1221801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21 , 15 ,10</a:t>
            </a:r>
          </a:p>
        </p:txBody>
      </p:sp>
      <p:sp>
        <p:nvSpPr>
          <p:cNvPr id="4" name="Header Placeholder 3"/>
          <p:cNvSpPr>
            <a:spLocks noGrp="1"/>
          </p:cNvSpPr>
          <p:nvPr>
            <p:ph type="hdr" sz="quarter" idx="10"/>
          </p:nvPr>
        </p:nvSpPr>
        <p:spPr/>
        <p:txBody>
          <a:bodyPr/>
          <a:lstStyle/>
          <a:p>
            <a:r>
              <a:rPr lang="en-US" dirty="0"/>
              <a:t>G2B</a:t>
            </a:r>
          </a:p>
        </p:txBody>
      </p:sp>
      <p:sp>
        <p:nvSpPr>
          <p:cNvPr id="5" name="Slide Number Placeholder 4"/>
          <p:cNvSpPr>
            <a:spLocks noGrp="1"/>
          </p:cNvSpPr>
          <p:nvPr>
            <p:ph type="sldNum" sz="quarter" idx="11"/>
          </p:nvPr>
        </p:nvSpPr>
        <p:spPr/>
        <p:txBody>
          <a:bodyPr/>
          <a:lstStyle/>
          <a:p>
            <a:fld id="{01E36F7A-7857-492A-8196-0C1B9848C256}" type="slidenum">
              <a:rPr lang="en-US" smtClean="0"/>
              <a:t>46</a:t>
            </a:fld>
            <a:endParaRPr lang="en-US" dirty="0"/>
          </a:p>
        </p:txBody>
      </p:sp>
    </p:spTree>
    <p:extLst>
      <p:ext uri="{BB962C8B-B14F-4D97-AF65-F5344CB8AC3E}">
        <p14:creationId xmlns:p14="http://schemas.microsoft.com/office/powerpoint/2010/main" val="844948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E8C00-4E43-4A34-8CBD-CFB4554C51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12B344-5266-4787-9D87-E4C6741655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A9D2C8-C79E-4D49-8BA7-A6CE2CF31A4F}"/>
              </a:ext>
            </a:extLst>
          </p:cNvPr>
          <p:cNvSpPr>
            <a:spLocks noGrp="1"/>
          </p:cNvSpPr>
          <p:nvPr>
            <p:ph type="dt" sz="half" idx="10"/>
          </p:nvPr>
        </p:nvSpPr>
        <p:spPr/>
        <p:txBody>
          <a:bodyPr/>
          <a:lstStyle/>
          <a:p>
            <a:fld id="{1FC44E95-92CA-4152-B6C8-87A66260F451}" type="datetime1">
              <a:rPr lang="en-US" smtClean="0"/>
              <a:t>7/11/2020</a:t>
            </a:fld>
            <a:endParaRPr lang="en-US" dirty="0"/>
          </a:p>
        </p:txBody>
      </p:sp>
      <p:sp>
        <p:nvSpPr>
          <p:cNvPr id="5" name="Footer Placeholder 4">
            <a:extLst>
              <a:ext uri="{FF2B5EF4-FFF2-40B4-BE49-F238E27FC236}">
                <a16:creationId xmlns:a16="http://schemas.microsoft.com/office/drawing/2014/main" id="{2EDB0AC3-B6B9-421B-90B0-F52790B6D61B}"/>
              </a:ext>
            </a:extLst>
          </p:cNvPr>
          <p:cNvSpPr>
            <a:spLocks noGrp="1"/>
          </p:cNvSpPr>
          <p:nvPr>
            <p:ph type="ftr" sz="quarter" idx="11"/>
          </p:nvPr>
        </p:nvSpPr>
        <p:spPr/>
        <p:txBody>
          <a:bodyPr/>
          <a:lstStyle/>
          <a:p>
            <a:r>
              <a:rPr lang="en-US"/>
              <a:t>Deep Learing </a:t>
            </a:r>
            <a:r>
              <a:rPr lang="en-US" dirty="0"/>
              <a:t>Spring 2020</a:t>
            </a:r>
          </a:p>
        </p:txBody>
      </p:sp>
      <p:sp>
        <p:nvSpPr>
          <p:cNvPr id="6" name="Slide Number Placeholder 5">
            <a:extLst>
              <a:ext uri="{FF2B5EF4-FFF2-40B4-BE49-F238E27FC236}">
                <a16:creationId xmlns:a16="http://schemas.microsoft.com/office/drawing/2014/main" id="{F1BEA946-F2C1-4D0C-B7CC-8BADA6A67F8D}"/>
              </a:ext>
            </a:extLst>
          </p:cNvPr>
          <p:cNvSpPr>
            <a:spLocks noGrp="1"/>
          </p:cNvSpPr>
          <p:nvPr>
            <p:ph type="sldNum" sz="quarter" idx="12"/>
          </p:nvPr>
        </p:nvSpPr>
        <p:spPr/>
        <p:txBody>
          <a:bodyPr/>
          <a:lstStyle/>
          <a:p>
            <a:fld id="{FC3BB578-3DE9-4924-B839-F0E5572B00C3}" type="slidenum">
              <a:rPr lang="en-US" smtClean="0"/>
              <a:t>‹#›</a:t>
            </a:fld>
            <a:endParaRPr lang="en-US" dirty="0"/>
          </a:p>
        </p:txBody>
      </p:sp>
    </p:spTree>
    <p:extLst>
      <p:ext uri="{BB962C8B-B14F-4D97-AF65-F5344CB8AC3E}">
        <p14:creationId xmlns:p14="http://schemas.microsoft.com/office/powerpoint/2010/main" val="292889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A372-8CB3-4A38-B3DF-389387A405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CBCADA-0E2C-4A3E-BC54-C764EECA38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21393-3359-4392-A5C9-4CDB9FF5CC07}"/>
              </a:ext>
            </a:extLst>
          </p:cNvPr>
          <p:cNvSpPr>
            <a:spLocks noGrp="1"/>
          </p:cNvSpPr>
          <p:nvPr>
            <p:ph type="dt" sz="half" idx="10"/>
          </p:nvPr>
        </p:nvSpPr>
        <p:spPr/>
        <p:txBody>
          <a:bodyPr/>
          <a:lstStyle/>
          <a:p>
            <a:fld id="{CC03A93E-B636-44C9-A142-FEFF236E1AA2}" type="datetime1">
              <a:rPr lang="en-US" smtClean="0"/>
              <a:t>7/11/2020</a:t>
            </a:fld>
            <a:endParaRPr lang="en-US" dirty="0"/>
          </a:p>
        </p:txBody>
      </p:sp>
      <p:sp>
        <p:nvSpPr>
          <p:cNvPr id="5" name="Footer Placeholder 4">
            <a:extLst>
              <a:ext uri="{FF2B5EF4-FFF2-40B4-BE49-F238E27FC236}">
                <a16:creationId xmlns:a16="http://schemas.microsoft.com/office/drawing/2014/main" id="{DCE89A48-458B-44D1-87E7-1D0D146956E4}"/>
              </a:ext>
            </a:extLst>
          </p:cNvPr>
          <p:cNvSpPr>
            <a:spLocks noGrp="1"/>
          </p:cNvSpPr>
          <p:nvPr>
            <p:ph type="ftr" sz="quarter" idx="11"/>
          </p:nvPr>
        </p:nvSpPr>
        <p:spPr/>
        <p:txBody>
          <a:bodyPr/>
          <a:lstStyle/>
          <a:p>
            <a:r>
              <a:rPr lang="en-US"/>
              <a:t>Deep Learing </a:t>
            </a:r>
            <a:r>
              <a:rPr lang="en-US" dirty="0"/>
              <a:t>Spring 2020</a:t>
            </a:r>
          </a:p>
        </p:txBody>
      </p:sp>
      <p:sp>
        <p:nvSpPr>
          <p:cNvPr id="6" name="Slide Number Placeholder 5">
            <a:extLst>
              <a:ext uri="{FF2B5EF4-FFF2-40B4-BE49-F238E27FC236}">
                <a16:creationId xmlns:a16="http://schemas.microsoft.com/office/drawing/2014/main" id="{5FC31AB5-3875-4170-A4C2-E940BC9B600C}"/>
              </a:ext>
            </a:extLst>
          </p:cNvPr>
          <p:cNvSpPr>
            <a:spLocks noGrp="1"/>
          </p:cNvSpPr>
          <p:nvPr>
            <p:ph type="sldNum" sz="quarter" idx="12"/>
          </p:nvPr>
        </p:nvSpPr>
        <p:spPr/>
        <p:txBody>
          <a:bodyPr/>
          <a:lstStyle/>
          <a:p>
            <a:fld id="{FC3BB578-3DE9-4924-B839-F0E5572B00C3}" type="slidenum">
              <a:rPr lang="en-US" smtClean="0"/>
              <a:t>‹#›</a:t>
            </a:fld>
            <a:endParaRPr lang="en-US" dirty="0"/>
          </a:p>
        </p:txBody>
      </p:sp>
    </p:spTree>
    <p:extLst>
      <p:ext uri="{BB962C8B-B14F-4D97-AF65-F5344CB8AC3E}">
        <p14:creationId xmlns:p14="http://schemas.microsoft.com/office/powerpoint/2010/main" val="2746660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E8FA23-CF77-49F3-B31C-868305A355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4D2F92-4A7B-427B-9435-72F97BCE1E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E98ED-AA41-417D-B9AC-687E6E37C56C}"/>
              </a:ext>
            </a:extLst>
          </p:cNvPr>
          <p:cNvSpPr>
            <a:spLocks noGrp="1"/>
          </p:cNvSpPr>
          <p:nvPr>
            <p:ph type="dt" sz="half" idx="10"/>
          </p:nvPr>
        </p:nvSpPr>
        <p:spPr/>
        <p:txBody>
          <a:bodyPr/>
          <a:lstStyle/>
          <a:p>
            <a:fld id="{B06E0C13-8658-435E-AAD1-966CB2A0A1B4}" type="datetime1">
              <a:rPr lang="en-US" smtClean="0"/>
              <a:t>7/11/2020</a:t>
            </a:fld>
            <a:endParaRPr lang="en-US" dirty="0"/>
          </a:p>
        </p:txBody>
      </p:sp>
      <p:sp>
        <p:nvSpPr>
          <p:cNvPr id="5" name="Footer Placeholder 4">
            <a:extLst>
              <a:ext uri="{FF2B5EF4-FFF2-40B4-BE49-F238E27FC236}">
                <a16:creationId xmlns:a16="http://schemas.microsoft.com/office/drawing/2014/main" id="{7FFA7E36-6761-47B5-8381-B6C808BCE98E}"/>
              </a:ext>
            </a:extLst>
          </p:cNvPr>
          <p:cNvSpPr>
            <a:spLocks noGrp="1"/>
          </p:cNvSpPr>
          <p:nvPr>
            <p:ph type="ftr" sz="quarter" idx="11"/>
          </p:nvPr>
        </p:nvSpPr>
        <p:spPr/>
        <p:txBody>
          <a:bodyPr/>
          <a:lstStyle/>
          <a:p>
            <a:r>
              <a:rPr lang="en-US"/>
              <a:t>Deep Learing </a:t>
            </a:r>
            <a:r>
              <a:rPr lang="en-US" dirty="0"/>
              <a:t>Spring 2020</a:t>
            </a:r>
          </a:p>
        </p:txBody>
      </p:sp>
      <p:sp>
        <p:nvSpPr>
          <p:cNvPr id="6" name="Slide Number Placeholder 5">
            <a:extLst>
              <a:ext uri="{FF2B5EF4-FFF2-40B4-BE49-F238E27FC236}">
                <a16:creationId xmlns:a16="http://schemas.microsoft.com/office/drawing/2014/main" id="{2BA94787-5DD4-4D62-A9BA-9A25567C6279}"/>
              </a:ext>
            </a:extLst>
          </p:cNvPr>
          <p:cNvSpPr>
            <a:spLocks noGrp="1"/>
          </p:cNvSpPr>
          <p:nvPr>
            <p:ph type="sldNum" sz="quarter" idx="12"/>
          </p:nvPr>
        </p:nvSpPr>
        <p:spPr/>
        <p:txBody>
          <a:bodyPr/>
          <a:lstStyle/>
          <a:p>
            <a:fld id="{FC3BB578-3DE9-4924-B839-F0E5572B00C3}" type="slidenum">
              <a:rPr lang="en-US" smtClean="0"/>
              <a:t>‹#›</a:t>
            </a:fld>
            <a:endParaRPr lang="en-US" dirty="0"/>
          </a:p>
        </p:txBody>
      </p:sp>
    </p:spTree>
    <p:extLst>
      <p:ext uri="{BB962C8B-B14F-4D97-AF65-F5344CB8AC3E}">
        <p14:creationId xmlns:p14="http://schemas.microsoft.com/office/powerpoint/2010/main" val="2399888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D5FC7-1E42-4E13-89CD-BB6BD74953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81436-145C-4B9E-B621-31E7015840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1CBDA-CC85-4679-903A-2FF0D099D78E}"/>
              </a:ext>
            </a:extLst>
          </p:cNvPr>
          <p:cNvSpPr>
            <a:spLocks noGrp="1"/>
          </p:cNvSpPr>
          <p:nvPr>
            <p:ph type="dt" sz="half" idx="10"/>
          </p:nvPr>
        </p:nvSpPr>
        <p:spPr/>
        <p:txBody>
          <a:bodyPr/>
          <a:lstStyle/>
          <a:p>
            <a:fld id="{4DBBD2D2-3892-447F-B743-3A2F11ED0364}" type="datetime1">
              <a:rPr lang="en-US" smtClean="0"/>
              <a:t>7/11/2020</a:t>
            </a:fld>
            <a:endParaRPr lang="en-US" dirty="0"/>
          </a:p>
        </p:txBody>
      </p:sp>
      <p:sp>
        <p:nvSpPr>
          <p:cNvPr id="5" name="Footer Placeholder 4">
            <a:extLst>
              <a:ext uri="{FF2B5EF4-FFF2-40B4-BE49-F238E27FC236}">
                <a16:creationId xmlns:a16="http://schemas.microsoft.com/office/drawing/2014/main" id="{FB7E6E0F-8BAB-43AA-B40D-72F254D48FA0}"/>
              </a:ext>
            </a:extLst>
          </p:cNvPr>
          <p:cNvSpPr>
            <a:spLocks noGrp="1"/>
          </p:cNvSpPr>
          <p:nvPr>
            <p:ph type="ftr" sz="quarter" idx="11"/>
          </p:nvPr>
        </p:nvSpPr>
        <p:spPr/>
        <p:txBody>
          <a:bodyPr/>
          <a:lstStyle/>
          <a:p>
            <a:r>
              <a:rPr lang="en-US"/>
              <a:t>Deep Learing </a:t>
            </a:r>
            <a:r>
              <a:rPr lang="en-US" dirty="0"/>
              <a:t>Spring 2020</a:t>
            </a:r>
          </a:p>
        </p:txBody>
      </p:sp>
      <p:sp>
        <p:nvSpPr>
          <p:cNvPr id="6" name="Slide Number Placeholder 5">
            <a:extLst>
              <a:ext uri="{FF2B5EF4-FFF2-40B4-BE49-F238E27FC236}">
                <a16:creationId xmlns:a16="http://schemas.microsoft.com/office/drawing/2014/main" id="{A7E073E4-39E0-41CD-96C4-6376B585A3D4}"/>
              </a:ext>
            </a:extLst>
          </p:cNvPr>
          <p:cNvSpPr>
            <a:spLocks noGrp="1"/>
          </p:cNvSpPr>
          <p:nvPr>
            <p:ph type="sldNum" sz="quarter" idx="12"/>
          </p:nvPr>
        </p:nvSpPr>
        <p:spPr/>
        <p:txBody>
          <a:bodyPr/>
          <a:lstStyle/>
          <a:p>
            <a:fld id="{FC3BB578-3DE9-4924-B839-F0E5572B00C3}" type="slidenum">
              <a:rPr lang="en-US" smtClean="0"/>
              <a:t>‹#›</a:t>
            </a:fld>
            <a:endParaRPr lang="en-US" dirty="0"/>
          </a:p>
        </p:txBody>
      </p:sp>
    </p:spTree>
    <p:extLst>
      <p:ext uri="{BB962C8B-B14F-4D97-AF65-F5344CB8AC3E}">
        <p14:creationId xmlns:p14="http://schemas.microsoft.com/office/powerpoint/2010/main" val="3223769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D8204-62D6-494F-8D88-31D8DD82C4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F42492-9D49-4F05-A0B6-B12978C446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6797FF-4525-4753-9BB8-8B2F5DFF1BCB}"/>
              </a:ext>
            </a:extLst>
          </p:cNvPr>
          <p:cNvSpPr>
            <a:spLocks noGrp="1"/>
          </p:cNvSpPr>
          <p:nvPr>
            <p:ph type="dt" sz="half" idx="10"/>
          </p:nvPr>
        </p:nvSpPr>
        <p:spPr/>
        <p:txBody>
          <a:bodyPr/>
          <a:lstStyle/>
          <a:p>
            <a:fld id="{9E4BDDA6-0222-4311-8C57-74E8C162B262}" type="datetime1">
              <a:rPr lang="en-US" smtClean="0"/>
              <a:t>7/11/2020</a:t>
            </a:fld>
            <a:endParaRPr lang="en-US" dirty="0"/>
          </a:p>
        </p:txBody>
      </p:sp>
      <p:sp>
        <p:nvSpPr>
          <p:cNvPr id="5" name="Footer Placeholder 4">
            <a:extLst>
              <a:ext uri="{FF2B5EF4-FFF2-40B4-BE49-F238E27FC236}">
                <a16:creationId xmlns:a16="http://schemas.microsoft.com/office/drawing/2014/main" id="{EF4CE232-4456-406C-B6CE-1D1822F9782E}"/>
              </a:ext>
            </a:extLst>
          </p:cNvPr>
          <p:cNvSpPr>
            <a:spLocks noGrp="1"/>
          </p:cNvSpPr>
          <p:nvPr>
            <p:ph type="ftr" sz="quarter" idx="11"/>
          </p:nvPr>
        </p:nvSpPr>
        <p:spPr/>
        <p:txBody>
          <a:bodyPr/>
          <a:lstStyle/>
          <a:p>
            <a:r>
              <a:rPr lang="en-US"/>
              <a:t>Deep Learing </a:t>
            </a:r>
            <a:r>
              <a:rPr lang="en-US" dirty="0"/>
              <a:t>Spring 2020</a:t>
            </a:r>
          </a:p>
        </p:txBody>
      </p:sp>
      <p:sp>
        <p:nvSpPr>
          <p:cNvPr id="6" name="Slide Number Placeholder 5">
            <a:extLst>
              <a:ext uri="{FF2B5EF4-FFF2-40B4-BE49-F238E27FC236}">
                <a16:creationId xmlns:a16="http://schemas.microsoft.com/office/drawing/2014/main" id="{A8D11E87-F1FB-449B-88F7-35ABB599ED9E}"/>
              </a:ext>
            </a:extLst>
          </p:cNvPr>
          <p:cNvSpPr>
            <a:spLocks noGrp="1"/>
          </p:cNvSpPr>
          <p:nvPr>
            <p:ph type="sldNum" sz="quarter" idx="12"/>
          </p:nvPr>
        </p:nvSpPr>
        <p:spPr/>
        <p:txBody>
          <a:bodyPr/>
          <a:lstStyle/>
          <a:p>
            <a:fld id="{FC3BB578-3DE9-4924-B839-F0E5572B00C3}" type="slidenum">
              <a:rPr lang="en-US" smtClean="0"/>
              <a:t>‹#›</a:t>
            </a:fld>
            <a:endParaRPr lang="en-US" dirty="0"/>
          </a:p>
        </p:txBody>
      </p:sp>
    </p:spTree>
    <p:extLst>
      <p:ext uri="{BB962C8B-B14F-4D97-AF65-F5344CB8AC3E}">
        <p14:creationId xmlns:p14="http://schemas.microsoft.com/office/powerpoint/2010/main" val="3476361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93B8D-87D6-42C5-82BE-84DEFCAA8C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9B1162-9753-477C-9EBD-8BD2B65254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DECF7F-AA19-4FCF-BAAD-423E41E5BC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EADFA8-0906-43E8-9F4F-71E551A7CF1C}"/>
              </a:ext>
            </a:extLst>
          </p:cNvPr>
          <p:cNvSpPr>
            <a:spLocks noGrp="1"/>
          </p:cNvSpPr>
          <p:nvPr>
            <p:ph type="dt" sz="half" idx="10"/>
          </p:nvPr>
        </p:nvSpPr>
        <p:spPr/>
        <p:txBody>
          <a:bodyPr/>
          <a:lstStyle/>
          <a:p>
            <a:fld id="{B3F1CF4D-1702-4F38-B055-2161A57E7053}" type="datetime1">
              <a:rPr lang="en-US" smtClean="0"/>
              <a:t>7/11/2020</a:t>
            </a:fld>
            <a:endParaRPr lang="en-US" dirty="0"/>
          </a:p>
        </p:txBody>
      </p:sp>
      <p:sp>
        <p:nvSpPr>
          <p:cNvPr id="6" name="Footer Placeholder 5">
            <a:extLst>
              <a:ext uri="{FF2B5EF4-FFF2-40B4-BE49-F238E27FC236}">
                <a16:creationId xmlns:a16="http://schemas.microsoft.com/office/drawing/2014/main" id="{BFD0AE19-57B3-46FA-8D45-ABF264CB7043}"/>
              </a:ext>
            </a:extLst>
          </p:cNvPr>
          <p:cNvSpPr>
            <a:spLocks noGrp="1"/>
          </p:cNvSpPr>
          <p:nvPr>
            <p:ph type="ftr" sz="quarter" idx="11"/>
          </p:nvPr>
        </p:nvSpPr>
        <p:spPr/>
        <p:txBody>
          <a:bodyPr/>
          <a:lstStyle/>
          <a:p>
            <a:r>
              <a:rPr lang="en-US"/>
              <a:t>Deep Learing </a:t>
            </a:r>
            <a:r>
              <a:rPr lang="en-US" dirty="0"/>
              <a:t>Spring 2020</a:t>
            </a:r>
          </a:p>
        </p:txBody>
      </p:sp>
      <p:sp>
        <p:nvSpPr>
          <p:cNvPr id="7" name="Slide Number Placeholder 6">
            <a:extLst>
              <a:ext uri="{FF2B5EF4-FFF2-40B4-BE49-F238E27FC236}">
                <a16:creationId xmlns:a16="http://schemas.microsoft.com/office/drawing/2014/main" id="{6549FF9A-7C31-48C7-8EB4-3F33B6F87CE7}"/>
              </a:ext>
            </a:extLst>
          </p:cNvPr>
          <p:cNvSpPr>
            <a:spLocks noGrp="1"/>
          </p:cNvSpPr>
          <p:nvPr>
            <p:ph type="sldNum" sz="quarter" idx="12"/>
          </p:nvPr>
        </p:nvSpPr>
        <p:spPr/>
        <p:txBody>
          <a:bodyPr/>
          <a:lstStyle/>
          <a:p>
            <a:fld id="{FC3BB578-3DE9-4924-B839-F0E5572B00C3}" type="slidenum">
              <a:rPr lang="en-US" smtClean="0"/>
              <a:t>‹#›</a:t>
            </a:fld>
            <a:endParaRPr lang="en-US" dirty="0"/>
          </a:p>
        </p:txBody>
      </p:sp>
    </p:spTree>
    <p:extLst>
      <p:ext uri="{BB962C8B-B14F-4D97-AF65-F5344CB8AC3E}">
        <p14:creationId xmlns:p14="http://schemas.microsoft.com/office/powerpoint/2010/main" val="357335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731A1-CAC5-4320-8FBA-B8343D3256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5C9F28-D6C3-47B4-805D-2761AE382F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5ADD44-BB56-433B-A5EC-2A33F7A05E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237C81-D384-435E-AB82-375BDBF98F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C54500-7C1F-4B58-AE40-39BF79AADE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AB88C2-132F-46FE-B188-3884DE05E9DA}"/>
              </a:ext>
            </a:extLst>
          </p:cNvPr>
          <p:cNvSpPr>
            <a:spLocks noGrp="1"/>
          </p:cNvSpPr>
          <p:nvPr>
            <p:ph type="dt" sz="half" idx="10"/>
          </p:nvPr>
        </p:nvSpPr>
        <p:spPr/>
        <p:txBody>
          <a:bodyPr/>
          <a:lstStyle/>
          <a:p>
            <a:fld id="{F8829611-FC4C-43DF-B31B-FAEFE6842E93}" type="datetime1">
              <a:rPr lang="en-US" smtClean="0"/>
              <a:t>7/11/2020</a:t>
            </a:fld>
            <a:endParaRPr lang="en-US" dirty="0"/>
          </a:p>
        </p:txBody>
      </p:sp>
      <p:sp>
        <p:nvSpPr>
          <p:cNvPr id="8" name="Footer Placeholder 7">
            <a:extLst>
              <a:ext uri="{FF2B5EF4-FFF2-40B4-BE49-F238E27FC236}">
                <a16:creationId xmlns:a16="http://schemas.microsoft.com/office/drawing/2014/main" id="{1CFAD283-635E-4355-88FF-BA50E8C32616}"/>
              </a:ext>
            </a:extLst>
          </p:cNvPr>
          <p:cNvSpPr>
            <a:spLocks noGrp="1"/>
          </p:cNvSpPr>
          <p:nvPr>
            <p:ph type="ftr" sz="quarter" idx="11"/>
          </p:nvPr>
        </p:nvSpPr>
        <p:spPr/>
        <p:txBody>
          <a:bodyPr/>
          <a:lstStyle/>
          <a:p>
            <a:r>
              <a:rPr lang="en-US"/>
              <a:t>Deep Learing </a:t>
            </a:r>
            <a:r>
              <a:rPr lang="en-US" dirty="0"/>
              <a:t>Spring 2020</a:t>
            </a:r>
          </a:p>
        </p:txBody>
      </p:sp>
      <p:sp>
        <p:nvSpPr>
          <p:cNvPr id="9" name="Slide Number Placeholder 8">
            <a:extLst>
              <a:ext uri="{FF2B5EF4-FFF2-40B4-BE49-F238E27FC236}">
                <a16:creationId xmlns:a16="http://schemas.microsoft.com/office/drawing/2014/main" id="{0CC2352A-5B3A-4DA0-957A-093304766163}"/>
              </a:ext>
            </a:extLst>
          </p:cNvPr>
          <p:cNvSpPr>
            <a:spLocks noGrp="1"/>
          </p:cNvSpPr>
          <p:nvPr>
            <p:ph type="sldNum" sz="quarter" idx="12"/>
          </p:nvPr>
        </p:nvSpPr>
        <p:spPr/>
        <p:txBody>
          <a:bodyPr/>
          <a:lstStyle/>
          <a:p>
            <a:fld id="{FC3BB578-3DE9-4924-B839-F0E5572B00C3}" type="slidenum">
              <a:rPr lang="en-US" smtClean="0"/>
              <a:t>‹#›</a:t>
            </a:fld>
            <a:endParaRPr lang="en-US" dirty="0"/>
          </a:p>
        </p:txBody>
      </p:sp>
    </p:spTree>
    <p:extLst>
      <p:ext uri="{BB962C8B-B14F-4D97-AF65-F5344CB8AC3E}">
        <p14:creationId xmlns:p14="http://schemas.microsoft.com/office/powerpoint/2010/main" val="1545588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6B03-0B88-44F7-A41B-CCC7788F84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68F7B4-7F4D-4FD5-8EFC-846AFD84CDCF}"/>
              </a:ext>
            </a:extLst>
          </p:cNvPr>
          <p:cNvSpPr>
            <a:spLocks noGrp="1"/>
          </p:cNvSpPr>
          <p:nvPr>
            <p:ph type="dt" sz="half" idx="10"/>
          </p:nvPr>
        </p:nvSpPr>
        <p:spPr/>
        <p:txBody>
          <a:bodyPr/>
          <a:lstStyle/>
          <a:p>
            <a:fld id="{09D7086F-62A7-4241-A7D1-9D599F1DCC20}" type="datetime1">
              <a:rPr lang="en-US" smtClean="0"/>
              <a:t>7/11/2020</a:t>
            </a:fld>
            <a:endParaRPr lang="en-US" dirty="0"/>
          </a:p>
        </p:txBody>
      </p:sp>
      <p:sp>
        <p:nvSpPr>
          <p:cNvPr id="4" name="Footer Placeholder 3">
            <a:extLst>
              <a:ext uri="{FF2B5EF4-FFF2-40B4-BE49-F238E27FC236}">
                <a16:creationId xmlns:a16="http://schemas.microsoft.com/office/drawing/2014/main" id="{35A7FB6D-89B3-45D5-8A4A-C6CD40D2FE58}"/>
              </a:ext>
            </a:extLst>
          </p:cNvPr>
          <p:cNvSpPr>
            <a:spLocks noGrp="1"/>
          </p:cNvSpPr>
          <p:nvPr>
            <p:ph type="ftr" sz="quarter" idx="11"/>
          </p:nvPr>
        </p:nvSpPr>
        <p:spPr/>
        <p:txBody>
          <a:bodyPr/>
          <a:lstStyle/>
          <a:p>
            <a:r>
              <a:rPr lang="en-US"/>
              <a:t>Deep Learing </a:t>
            </a:r>
            <a:r>
              <a:rPr lang="en-US" dirty="0"/>
              <a:t>Spring 2020</a:t>
            </a:r>
          </a:p>
        </p:txBody>
      </p:sp>
      <p:sp>
        <p:nvSpPr>
          <p:cNvPr id="5" name="Slide Number Placeholder 4">
            <a:extLst>
              <a:ext uri="{FF2B5EF4-FFF2-40B4-BE49-F238E27FC236}">
                <a16:creationId xmlns:a16="http://schemas.microsoft.com/office/drawing/2014/main" id="{5F5D8C15-4E78-436C-A135-5C30592BA2AB}"/>
              </a:ext>
            </a:extLst>
          </p:cNvPr>
          <p:cNvSpPr>
            <a:spLocks noGrp="1"/>
          </p:cNvSpPr>
          <p:nvPr>
            <p:ph type="sldNum" sz="quarter" idx="12"/>
          </p:nvPr>
        </p:nvSpPr>
        <p:spPr/>
        <p:txBody>
          <a:bodyPr/>
          <a:lstStyle/>
          <a:p>
            <a:fld id="{FC3BB578-3DE9-4924-B839-F0E5572B00C3}" type="slidenum">
              <a:rPr lang="en-US" smtClean="0"/>
              <a:t>‹#›</a:t>
            </a:fld>
            <a:endParaRPr lang="en-US" dirty="0"/>
          </a:p>
        </p:txBody>
      </p:sp>
    </p:spTree>
    <p:extLst>
      <p:ext uri="{BB962C8B-B14F-4D97-AF65-F5344CB8AC3E}">
        <p14:creationId xmlns:p14="http://schemas.microsoft.com/office/powerpoint/2010/main" val="3176411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3E1CB-EFE4-43B5-8829-41A5FA8E059B}"/>
              </a:ext>
            </a:extLst>
          </p:cNvPr>
          <p:cNvSpPr>
            <a:spLocks noGrp="1"/>
          </p:cNvSpPr>
          <p:nvPr>
            <p:ph type="dt" sz="half" idx="10"/>
          </p:nvPr>
        </p:nvSpPr>
        <p:spPr/>
        <p:txBody>
          <a:bodyPr/>
          <a:lstStyle/>
          <a:p>
            <a:fld id="{BB9F2A0C-FBCD-480F-AB1B-4FEFB5C7B355}" type="datetime1">
              <a:rPr lang="en-US" smtClean="0"/>
              <a:t>7/11/2020</a:t>
            </a:fld>
            <a:endParaRPr lang="en-US" dirty="0"/>
          </a:p>
        </p:txBody>
      </p:sp>
      <p:sp>
        <p:nvSpPr>
          <p:cNvPr id="3" name="Footer Placeholder 2">
            <a:extLst>
              <a:ext uri="{FF2B5EF4-FFF2-40B4-BE49-F238E27FC236}">
                <a16:creationId xmlns:a16="http://schemas.microsoft.com/office/drawing/2014/main" id="{D35278A4-6BDE-4521-A4CA-D2D269D9A8D4}"/>
              </a:ext>
            </a:extLst>
          </p:cNvPr>
          <p:cNvSpPr>
            <a:spLocks noGrp="1"/>
          </p:cNvSpPr>
          <p:nvPr>
            <p:ph type="ftr" sz="quarter" idx="11"/>
          </p:nvPr>
        </p:nvSpPr>
        <p:spPr/>
        <p:txBody>
          <a:bodyPr/>
          <a:lstStyle/>
          <a:p>
            <a:r>
              <a:rPr lang="en-US"/>
              <a:t>Deep Learing </a:t>
            </a:r>
            <a:r>
              <a:rPr lang="en-US" dirty="0"/>
              <a:t>Spring 2020</a:t>
            </a:r>
          </a:p>
        </p:txBody>
      </p:sp>
      <p:sp>
        <p:nvSpPr>
          <p:cNvPr id="4" name="Slide Number Placeholder 3">
            <a:extLst>
              <a:ext uri="{FF2B5EF4-FFF2-40B4-BE49-F238E27FC236}">
                <a16:creationId xmlns:a16="http://schemas.microsoft.com/office/drawing/2014/main" id="{04574F1F-415B-4A1D-B380-BB550D6CEB06}"/>
              </a:ext>
            </a:extLst>
          </p:cNvPr>
          <p:cNvSpPr>
            <a:spLocks noGrp="1"/>
          </p:cNvSpPr>
          <p:nvPr>
            <p:ph type="sldNum" sz="quarter" idx="12"/>
          </p:nvPr>
        </p:nvSpPr>
        <p:spPr/>
        <p:txBody>
          <a:bodyPr/>
          <a:lstStyle/>
          <a:p>
            <a:fld id="{FC3BB578-3DE9-4924-B839-F0E5572B00C3}" type="slidenum">
              <a:rPr lang="en-US" smtClean="0"/>
              <a:t>‹#›</a:t>
            </a:fld>
            <a:endParaRPr lang="en-US" dirty="0"/>
          </a:p>
        </p:txBody>
      </p:sp>
    </p:spTree>
    <p:extLst>
      <p:ext uri="{BB962C8B-B14F-4D97-AF65-F5344CB8AC3E}">
        <p14:creationId xmlns:p14="http://schemas.microsoft.com/office/powerpoint/2010/main" val="1130730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69949-31F1-47B1-8A71-7211FF175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9C84C4-F42E-44FF-802E-DC71702704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A87DF3-579D-44EE-BCB8-0DD5FDED9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687466-FAA5-4A50-B04B-A1BE763267D5}"/>
              </a:ext>
            </a:extLst>
          </p:cNvPr>
          <p:cNvSpPr>
            <a:spLocks noGrp="1"/>
          </p:cNvSpPr>
          <p:nvPr>
            <p:ph type="dt" sz="half" idx="10"/>
          </p:nvPr>
        </p:nvSpPr>
        <p:spPr/>
        <p:txBody>
          <a:bodyPr/>
          <a:lstStyle/>
          <a:p>
            <a:fld id="{FAD4E0E7-E8FC-4269-AB2C-9F6BD20C5B92}" type="datetime1">
              <a:rPr lang="en-US" smtClean="0"/>
              <a:t>7/11/2020</a:t>
            </a:fld>
            <a:endParaRPr lang="en-US" dirty="0"/>
          </a:p>
        </p:txBody>
      </p:sp>
      <p:sp>
        <p:nvSpPr>
          <p:cNvPr id="6" name="Footer Placeholder 5">
            <a:extLst>
              <a:ext uri="{FF2B5EF4-FFF2-40B4-BE49-F238E27FC236}">
                <a16:creationId xmlns:a16="http://schemas.microsoft.com/office/drawing/2014/main" id="{FF25C869-B417-4463-8A0A-AA8718B68B4D}"/>
              </a:ext>
            </a:extLst>
          </p:cNvPr>
          <p:cNvSpPr>
            <a:spLocks noGrp="1"/>
          </p:cNvSpPr>
          <p:nvPr>
            <p:ph type="ftr" sz="quarter" idx="11"/>
          </p:nvPr>
        </p:nvSpPr>
        <p:spPr/>
        <p:txBody>
          <a:bodyPr/>
          <a:lstStyle/>
          <a:p>
            <a:r>
              <a:rPr lang="en-US"/>
              <a:t>Deep Learing </a:t>
            </a:r>
            <a:r>
              <a:rPr lang="en-US" dirty="0"/>
              <a:t>Spring 2020</a:t>
            </a:r>
          </a:p>
        </p:txBody>
      </p:sp>
      <p:sp>
        <p:nvSpPr>
          <p:cNvPr id="7" name="Slide Number Placeholder 6">
            <a:extLst>
              <a:ext uri="{FF2B5EF4-FFF2-40B4-BE49-F238E27FC236}">
                <a16:creationId xmlns:a16="http://schemas.microsoft.com/office/drawing/2014/main" id="{A4122B57-DA2E-4BA0-A581-268BF52339D9}"/>
              </a:ext>
            </a:extLst>
          </p:cNvPr>
          <p:cNvSpPr>
            <a:spLocks noGrp="1"/>
          </p:cNvSpPr>
          <p:nvPr>
            <p:ph type="sldNum" sz="quarter" idx="12"/>
          </p:nvPr>
        </p:nvSpPr>
        <p:spPr/>
        <p:txBody>
          <a:bodyPr/>
          <a:lstStyle/>
          <a:p>
            <a:fld id="{FC3BB578-3DE9-4924-B839-F0E5572B00C3}" type="slidenum">
              <a:rPr lang="en-US" smtClean="0"/>
              <a:t>‹#›</a:t>
            </a:fld>
            <a:endParaRPr lang="en-US" dirty="0"/>
          </a:p>
        </p:txBody>
      </p:sp>
    </p:spTree>
    <p:extLst>
      <p:ext uri="{BB962C8B-B14F-4D97-AF65-F5344CB8AC3E}">
        <p14:creationId xmlns:p14="http://schemas.microsoft.com/office/powerpoint/2010/main" val="2120839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2746E-7680-435E-9C9B-80BF45D31C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56C94B-E9AA-4B55-AEFE-6E54308AA4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9DA35D2-9A9D-43BB-992C-05FA483BF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32CCDD-A5BC-4B36-804E-6B568514DAE3}"/>
              </a:ext>
            </a:extLst>
          </p:cNvPr>
          <p:cNvSpPr>
            <a:spLocks noGrp="1"/>
          </p:cNvSpPr>
          <p:nvPr>
            <p:ph type="dt" sz="half" idx="10"/>
          </p:nvPr>
        </p:nvSpPr>
        <p:spPr/>
        <p:txBody>
          <a:bodyPr/>
          <a:lstStyle/>
          <a:p>
            <a:fld id="{89D037B2-2F0D-4C2B-975A-675024ADA4A8}" type="datetime1">
              <a:rPr lang="en-US" smtClean="0"/>
              <a:t>7/11/2020</a:t>
            </a:fld>
            <a:endParaRPr lang="en-US" dirty="0"/>
          </a:p>
        </p:txBody>
      </p:sp>
      <p:sp>
        <p:nvSpPr>
          <p:cNvPr id="6" name="Footer Placeholder 5">
            <a:extLst>
              <a:ext uri="{FF2B5EF4-FFF2-40B4-BE49-F238E27FC236}">
                <a16:creationId xmlns:a16="http://schemas.microsoft.com/office/drawing/2014/main" id="{9890081B-EC53-4648-A2D1-049247DCEC41}"/>
              </a:ext>
            </a:extLst>
          </p:cNvPr>
          <p:cNvSpPr>
            <a:spLocks noGrp="1"/>
          </p:cNvSpPr>
          <p:nvPr>
            <p:ph type="ftr" sz="quarter" idx="11"/>
          </p:nvPr>
        </p:nvSpPr>
        <p:spPr/>
        <p:txBody>
          <a:bodyPr/>
          <a:lstStyle/>
          <a:p>
            <a:r>
              <a:rPr lang="en-US"/>
              <a:t>Deep Learing </a:t>
            </a:r>
            <a:r>
              <a:rPr lang="en-US" dirty="0"/>
              <a:t>Spring 2020</a:t>
            </a:r>
          </a:p>
        </p:txBody>
      </p:sp>
      <p:sp>
        <p:nvSpPr>
          <p:cNvPr id="7" name="Slide Number Placeholder 6">
            <a:extLst>
              <a:ext uri="{FF2B5EF4-FFF2-40B4-BE49-F238E27FC236}">
                <a16:creationId xmlns:a16="http://schemas.microsoft.com/office/drawing/2014/main" id="{746BF581-AE57-465A-A683-37F475C6746A}"/>
              </a:ext>
            </a:extLst>
          </p:cNvPr>
          <p:cNvSpPr>
            <a:spLocks noGrp="1"/>
          </p:cNvSpPr>
          <p:nvPr>
            <p:ph type="sldNum" sz="quarter" idx="12"/>
          </p:nvPr>
        </p:nvSpPr>
        <p:spPr/>
        <p:txBody>
          <a:bodyPr/>
          <a:lstStyle/>
          <a:p>
            <a:fld id="{FC3BB578-3DE9-4924-B839-F0E5572B00C3}" type="slidenum">
              <a:rPr lang="en-US" smtClean="0"/>
              <a:t>‹#›</a:t>
            </a:fld>
            <a:endParaRPr lang="en-US" dirty="0"/>
          </a:p>
        </p:txBody>
      </p:sp>
    </p:spTree>
    <p:extLst>
      <p:ext uri="{BB962C8B-B14F-4D97-AF65-F5344CB8AC3E}">
        <p14:creationId xmlns:p14="http://schemas.microsoft.com/office/powerpoint/2010/main" val="2867723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C8D2E-2823-40B9-8CD2-5E09E5AF82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497654-8662-4EF6-8A37-8419D534B1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8AC91E-0C98-4EA5-802B-DD83BC1690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DA481-6E1D-48EF-990B-2CA75C3110BA}" type="datetime1">
              <a:rPr lang="en-US" smtClean="0"/>
              <a:t>7/11/2020</a:t>
            </a:fld>
            <a:endParaRPr lang="en-US" dirty="0"/>
          </a:p>
        </p:txBody>
      </p:sp>
      <p:sp>
        <p:nvSpPr>
          <p:cNvPr id="5" name="Footer Placeholder 4">
            <a:extLst>
              <a:ext uri="{FF2B5EF4-FFF2-40B4-BE49-F238E27FC236}">
                <a16:creationId xmlns:a16="http://schemas.microsoft.com/office/drawing/2014/main" id="{9899188C-30B1-4536-9B86-6AB24AA6AF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Deep Learing </a:t>
            </a:r>
            <a:r>
              <a:rPr lang="en-US" dirty="0"/>
              <a:t>Spring 2020</a:t>
            </a:r>
          </a:p>
        </p:txBody>
      </p:sp>
      <p:sp>
        <p:nvSpPr>
          <p:cNvPr id="6" name="Slide Number Placeholder 5">
            <a:extLst>
              <a:ext uri="{FF2B5EF4-FFF2-40B4-BE49-F238E27FC236}">
                <a16:creationId xmlns:a16="http://schemas.microsoft.com/office/drawing/2014/main" id="{6BE2889B-5D5C-4E30-BEC4-2CE239F791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3BB578-3DE9-4924-B839-F0E5572B00C3}" type="slidenum">
              <a:rPr lang="en-US" smtClean="0"/>
              <a:t>‹#›</a:t>
            </a:fld>
            <a:endParaRPr lang="en-US" dirty="0"/>
          </a:p>
        </p:txBody>
      </p:sp>
    </p:spTree>
    <p:extLst>
      <p:ext uri="{BB962C8B-B14F-4D97-AF65-F5344CB8AC3E}">
        <p14:creationId xmlns:p14="http://schemas.microsoft.com/office/powerpoint/2010/main" val="16567146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msee19006@itu.edu.pk"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en.wikipedia.org/wiki/Blood_film#/media/File:Synchronsed_P_falciparum_cultures.jpg"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medicalnewstoday.com/articles/150670.php"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www.mayoclinic.org/diseases-conditions/malaria/symptoms-causes/syc-20351184"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icrobiologyinfo.com/differences-between-thick-blood-smear-and-thin-blood-smear/" TargetMode="Externa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fimm.webmicroscope.net/Research/Momic/mami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AA25-B6D2-4E7B-BAF6-9ED3234D1E2D}"/>
              </a:ext>
            </a:extLst>
          </p:cNvPr>
          <p:cNvSpPr>
            <a:spLocks noGrp="1"/>
          </p:cNvSpPr>
          <p:nvPr>
            <p:ph type="ctrTitle"/>
          </p:nvPr>
        </p:nvSpPr>
        <p:spPr>
          <a:xfrm>
            <a:off x="1524000" y="1705452"/>
            <a:ext cx="9144000" cy="2387600"/>
          </a:xfrm>
        </p:spPr>
        <p:txBody>
          <a:bodyPr>
            <a:normAutofit fontScale="90000"/>
          </a:bodyPr>
          <a:lstStyle/>
          <a:p>
            <a:r>
              <a:rPr lang="en-US" b="1" dirty="0"/>
              <a:t>Malaria Detection and Classification in Microscopic Images</a:t>
            </a:r>
            <a:endParaRPr lang="en-US" sz="4000" dirty="0"/>
          </a:p>
        </p:txBody>
      </p:sp>
      <p:sp>
        <p:nvSpPr>
          <p:cNvPr id="3" name="Subtitle 2">
            <a:extLst>
              <a:ext uri="{FF2B5EF4-FFF2-40B4-BE49-F238E27FC236}">
                <a16:creationId xmlns:a16="http://schemas.microsoft.com/office/drawing/2014/main" id="{1CB4911E-FC15-409A-BDCB-527F2F8066C5}"/>
              </a:ext>
            </a:extLst>
          </p:cNvPr>
          <p:cNvSpPr>
            <a:spLocks noGrp="1"/>
          </p:cNvSpPr>
          <p:nvPr>
            <p:ph type="subTitle" idx="1"/>
          </p:nvPr>
        </p:nvSpPr>
        <p:spPr>
          <a:xfrm>
            <a:off x="1031631" y="4249150"/>
            <a:ext cx="10128738" cy="1655762"/>
          </a:xfrm>
        </p:spPr>
        <p:txBody>
          <a:bodyPr/>
          <a:lstStyle/>
          <a:p>
            <a:r>
              <a:rPr lang="en-US" dirty="0"/>
              <a:t>Group Number: G2B.</a:t>
            </a:r>
          </a:p>
          <a:p>
            <a:r>
              <a:rPr lang="en-US" dirty="0"/>
              <a:t>Ali Haider: </a:t>
            </a:r>
            <a:r>
              <a:rPr lang="en-US" u="sng" dirty="0">
                <a:hlinkClick r:id="rId2"/>
              </a:rPr>
              <a:t>msee19006@itu.edu.pk</a:t>
            </a:r>
            <a:r>
              <a:rPr lang="en-US" dirty="0"/>
              <a:t>, Ammar Rafique: </a:t>
            </a:r>
            <a:r>
              <a:rPr lang="en-US" u="sng" dirty="0"/>
              <a:t>phdee19002@itu.edu.pk</a:t>
            </a:r>
            <a:endParaRPr lang="en-US" dirty="0"/>
          </a:p>
        </p:txBody>
      </p:sp>
      <p:sp>
        <p:nvSpPr>
          <p:cNvPr id="4" name="Footer Placeholder 3">
            <a:extLst>
              <a:ext uri="{FF2B5EF4-FFF2-40B4-BE49-F238E27FC236}">
                <a16:creationId xmlns:a16="http://schemas.microsoft.com/office/drawing/2014/main" id="{3FBAB7F7-1AC7-4916-8955-2FE14A142604}"/>
              </a:ext>
            </a:extLst>
          </p:cNvPr>
          <p:cNvSpPr>
            <a:spLocks noGrp="1"/>
          </p:cNvSpPr>
          <p:nvPr>
            <p:ph type="ftr" sz="quarter" idx="11"/>
          </p:nvPr>
        </p:nvSpPr>
        <p:spPr/>
        <p:txBody>
          <a:bodyPr/>
          <a:lstStyle/>
          <a:p>
            <a:r>
              <a:rPr lang="en-US"/>
              <a:t>Deep Learing </a:t>
            </a:r>
            <a:r>
              <a:rPr lang="en-US" dirty="0"/>
              <a:t>Spring 2020</a:t>
            </a:r>
          </a:p>
        </p:txBody>
      </p:sp>
      <p:pic>
        <p:nvPicPr>
          <p:cNvPr id="6" name="Picture 5">
            <a:extLst>
              <a:ext uri="{FF2B5EF4-FFF2-40B4-BE49-F238E27FC236}">
                <a16:creationId xmlns:a16="http://schemas.microsoft.com/office/drawing/2014/main" id="{E9BAA3CF-9FE3-40E8-85C6-A7BFB216D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36525"/>
            <a:ext cx="7022222" cy="2285714"/>
          </a:xfrm>
          <a:prstGeom prst="rect">
            <a:avLst/>
          </a:prstGeom>
        </p:spPr>
      </p:pic>
      <p:pic>
        <p:nvPicPr>
          <p:cNvPr id="8" name="Picture 7">
            <a:extLst>
              <a:ext uri="{FF2B5EF4-FFF2-40B4-BE49-F238E27FC236}">
                <a16:creationId xmlns:a16="http://schemas.microsoft.com/office/drawing/2014/main" id="{42CDA0AB-0BA7-4CD7-9251-00EB63D2F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4523" y="5065713"/>
            <a:ext cx="1780988" cy="1655762"/>
          </a:xfrm>
          <a:prstGeom prst="rect">
            <a:avLst/>
          </a:prstGeom>
        </p:spPr>
      </p:pic>
    </p:spTree>
    <p:extLst>
      <p:ext uri="{BB962C8B-B14F-4D97-AF65-F5344CB8AC3E}">
        <p14:creationId xmlns:p14="http://schemas.microsoft.com/office/powerpoint/2010/main" val="3300962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CD77EBA-5361-42C2-8C20-239EB50C464F}"/>
              </a:ext>
            </a:extLst>
          </p:cNvPr>
          <p:cNvSpPr txBox="1">
            <a:spLocks/>
          </p:cNvSpPr>
          <p:nvPr/>
        </p:nvSpPr>
        <p:spPr>
          <a:xfrm>
            <a:off x="569843" y="267834"/>
            <a:ext cx="11012557" cy="755374"/>
          </a:xfrm>
          <a:prstGeom prst="rect">
            <a:avLst/>
          </a:prstGeom>
          <a:ln>
            <a:solidFill>
              <a:schemeClr val="tx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b="1" dirty="0">
                <a:solidFill>
                  <a:srgbClr val="FF0000"/>
                </a:solidFill>
              </a:rPr>
              <a:t>Limitation and challenges </a:t>
            </a:r>
          </a:p>
        </p:txBody>
      </p:sp>
      <p:sp>
        <p:nvSpPr>
          <p:cNvPr id="13" name="Content Placeholder 2">
            <a:extLst>
              <a:ext uri="{FF2B5EF4-FFF2-40B4-BE49-F238E27FC236}">
                <a16:creationId xmlns:a16="http://schemas.microsoft.com/office/drawing/2014/main" id="{4612D37F-8BE8-4FB3-9393-00C3195E69F1}"/>
              </a:ext>
            </a:extLst>
          </p:cNvPr>
          <p:cNvSpPr txBox="1">
            <a:spLocks/>
          </p:cNvSpPr>
          <p:nvPr/>
        </p:nvSpPr>
        <p:spPr>
          <a:xfrm>
            <a:off x="242495" y="1222756"/>
            <a:ext cx="11707009" cy="15896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r>
              <a:rPr lang="en-US" sz="2000" dirty="0" err="1"/>
              <a:t>Vijayalakshmi</a:t>
            </a:r>
            <a:r>
              <a:rPr lang="en-US" sz="2000" dirty="0"/>
              <a:t> </a:t>
            </a:r>
            <a:r>
              <a:rPr lang="en-US" sz="2000"/>
              <a:t>&amp; Kanna, </a:t>
            </a:r>
            <a:r>
              <a:rPr lang="en-US" sz="2000" dirty="0"/>
              <a:t>presence of plasmodium. </a:t>
            </a:r>
            <a:endParaRPr lang="en-US" sz="2000" dirty="0">
              <a:solidFill>
                <a:srgbClr val="FF0000"/>
              </a:solidFill>
            </a:endParaRPr>
          </a:p>
          <a:p>
            <a:pPr marL="457200" indent="-457200"/>
            <a:r>
              <a:rPr lang="en-US" sz="2000" dirty="0"/>
              <a:t>Stages and species not identified.  </a:t>
            </a:r>
            <a:r>
              <a:rPr lang="en-US" sz="2000" dirty="0">
                <a:solidFill>
                  <a:srgbClr val="FF0000"/>
                </a:solidFill>
              </a:rPr>
              <a:t>Limitation</a:t>
            </a:r>
          </a:p>
          <a:p>
            <a:pPr marL="457200" indent="-457200"/>
            <a:r>
              <a:rPr lang="en-US" sz="2000" dirty="0"/>
              <a:t>Quantitative analysis missing. </a:t>
            </a:r>
            <a:r>
              <a:rPr lang="en-US" sz="2000" dirty="0">
                <a:solidFill>
                  <a:srgbClr val="FF0000"/>
                </a:solidFill>
              </a:rPr>
              <a:t>Limitation</a:t>
            </a:r>
          </a:p>
          <a:p>
            <a:pPr marL="457200" indent="-457200"/>
            <a:r>
              <a:rPr lang="en-US" sz="2000" dirty="0"/>
              <a:t>Dataset availability is major constraint. </a:t>
            </a:r>
          </a:p>
        </p:txBody>
      </p:sp>
      <p:pic>
        <p:nvPicPr>
          <p:cNvPr id="14" name="Picture 13">
            <a:extLst>
              <a:ext uri="{FF2B5EF4-FFF2-40B4-BE49-F238E27FC236}">
                <a16:creationId xmlns:a16="http://schemas.microsoft.com/office/drawing/2014/main" id="{5EB26C80-C2D3-4B7A-BE60-D38F58FF2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543" y="2812404"/>
            <a:ext cx="6371941" cy="3367779"/>
          </a:xfrm>
          <a:prstGeom prst="rect">
            <a:avLst/>
          </a:prstGeom>
        </p:spPr>
      </p:pic>
      <p:pic>
        <p:nvPicPr>
          <p:cNvPr id="15" name="Content Placeholder 7"/>
          <p:cNvPicPr>
            <a:picLocks noChangeAspect="1"/>
          </p:cNvPicPr>
          <p:nvPr/>
        </p:nvPicPr>
        <p:blipFill rotWithShape="1">
          <a:blip r:embed="rId4"/>
          <a:srcRect r="61792"/>
          <a:stretch/>
        </p:blipFill>
        <p:spPr>
          <a:xfrm>
            <a:off x="7978862" y="2377227"/>
            <a:ext cx="3108277" cy="4029824"/>
          </a:xfrm>
          <a:prstGeom prst="rect">
            <a:avLst/>
          </a:prstGeom>
        </p:spPr>
      </p:pic>
      <p:sp>
        <p:nvSpPr>
          <p:cNvPr id="16" name="Rectangle 15"/>
          <p:cNvSpPr/>
          <p:nvPr/>
        </p:nvSpPr>
        <p:spPr>
          <a:xfrm>
            <a:off x="173178" y="6407051"/>
            <a:ext cx="10176770" cy="369332"/>
          </a:xfrm>
          <a:prstGeom prst="rect">
            <a:avLst/>
          </a:prstGeom>
          <a:ln>
            <a:solidFill>
              <a:schemeClr val="tx1"/>
            </a:solidFill>
          </a:ln>
        </p:spPr>
        <p:txBody>
          <a:bodyPr wrap="square">
            <a:spAutoFit/>
          </a:bodyPr>
          <a:lstStyle/>
          <a:p>
            <a:r>
              <a:rPr lang="en-US" dirty="0">
                <a:solidFill>
                  <a:srgbClr val="C00000"/>
                </a:solidFill>
                <a:hlinkClick r:id="rId5"/>
              </a:rPr>
              <a:t>Source:  </a:t>
            </a:r>
            <a:r>
              <a:rPr lang="en-US" dirty="0">
                <a:hlinkClick r:id="rId5"/>
              </a:rPr>
              <a:t>https://en.wikipedia.org/wiki/Blood_film#/media/File:Synchronsed_P_falciparum_cultures.jpg</a:t>
            </a:r>
            <a:endParaRPr lang="en-US" dirty="0"/>
          </a:p>
        </p:txBody>
      </p:sp>
    </p:spTree>
    <p:extLst>
      <p:ext uri="{BB962C8B-B14F-4D97-AF65-F5344CB8AC3E}">
        <p14:creationId xmlns:p14="http://schemas.microsoft.com/office/powerpoint/2010/main" val="843383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35" y="146768"/>
            <a:ext cx="11158329" cy="621858"/>
          </a:xfrm>
          <a:ln>
            <a:solidFill>
              <a:schemeClr val="tx1"/>
            </a:solidFill>
          </a:ln>
        </p:spPr>
        <p:txBody>
          <a:bodyPr>
            <a:normAutofit fontScale="90000"/>
          </a:bodyPr>
          <a:lstStyle/>
          <a:p>
            <a:r>
              <a:rPr lang="en-US" sz="4000" dirty="0"/>
              <a:t>Other Datasets we considered</a:t>
            </a:r>
          </a:p>
        </p:txBody>
      </p:sp>
      <p:sp>
        <p:nvSpPr>
          <p:cNvPr id="3" name="Content Placeholder 2"/>
          <p:cNvSpPr>
            <a:spLocks noGrp="1"/>
          </p:cNvSpPr>
          <p:nvPr>
            <p:ph idx="1"/>
          </p:nvPr>
        </p:nvSpPr>
        <p:spPr>
          <a:xfrm>
            <a:off x="516835" y="914400"/>
            <a:ext cx="11383617" cy="5618922"/>
          </a:xfrm>
          <a:ln>
            <a:solidFill>
              <a:schemeClr val="tx1"/>
            </a:solidFill>
          </a:ln>
        </p:spPr>
        <p:txBody>
          <a:bodyPr/>
          <a:lstStyle/>
          <a:p>
            <a:pPr marL="0" indent="0">
              <a:buNone/>
            </a:pPr>
            <a:r>
              <a:rPr lang="en-US" dirty="0"/>
              <a:t> </a:t>
            </a:r>
          </a:p>
        </p:txBody>
      </p:sp>
      <p:sp>
        <p:nvSpPr>
          <p:cNvPr id="4" name="Footer Placeholder 3"/>
          <p:cNvSpPr>
            <a:spLocks noGrp="1"/>
          </p:cNvSpPr>
          <p:nvPr>
            <p:ph type="ftr" sz="quarter" idx="11"/>
          </p:nvPr>
        </p:nvSpPr>
        <p:spPr>
          <a:xfrm>
            <a:off x="4038599" y="6533322"/>
            <a:ext cx="4114800" cy="365125"/>
          </a:xfrm>
        </p:spPr>
        <p:txBody>
          <a:bodyPr/>
          <a:lstStyle/>
          <a:p>
            <a:r>
              <a:rPr lang="en-US" dirty="0"/>
              <a:t>Deep Learning Spring 2020,  Group: G2B</a:t>
            </a:r>
          </a:p>
        </p:txBody>
      </p:sp>
      <p:cxnSp>
        <p:nvCxnSpPr>
          <p:cNvPr id="6" name="Straight Connector 5"/>
          <p:cNvCxnSpPr>
            <a:stCxn id="3" idx="0"/>
            <a:endCxn id="3" idx="2"/>
          </p:cNvCxnSpPr>
          <p:nvPr/>
        </p:nvCxnSpPr>
        <p:spPr>
          <a:xfrm>
            <a:off x="6208644" y="914400"/>
            <a:ext cx="0" cy="5618922"/>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18760" y="1083502"/>
            <a:ext cx="4668079" cy="369332"/>
          </a:xfrm>
          <a:prstGeom prst="rect">
            <a:avLst/>
          </a:prstGeom>
          <a:noFill/>
          <a:ln>
            <a:solidFill>
              <a:schemeClr val="tx1"/>
            </a:solidFill>
          </a:ln>
        </p:spPr>
        <p:txBody>
          <a:bodyPr wrap="square" rtlCol="0">
            <a:spAutoFit/>
          </a:bodyPr>
          <a:lstStyle/>
          <a:p>
            <a:r>
              <a:rPr lang="pt-BR" dirty="0">
                <a:solidFill>
                  <a:srgbClr val="C00000"/>
                </a:solidFill>
              </a:rPr>
              <a:t>MP-IDB: The Malaria Parasite Image Database</a:t>
            </a:r>
            <a:endParaRPr lang="en-US" dirty="0">
              <a:solidFill>
                <a:srgbClr val="C00000"/>
              </a:solidFill>
            </a:endParaRPr>
          </a:p>
        </p:txBody>
      </p:sp>
      <p:sp>
        <p:nvSpPr>
          <p:cNvPr id="17" name="TextBox 16"/>
          <p:cNvSpPr txBox="1"/>
          <p:nvPr/>
        </p:nvSpPr>
        <p:spPr>
          <a:xfrm>
            <a:off x="6389204" y="1119598"/>
            <a:ext cx="4668079" cy="369332"/>
          </a:xfrm>
          <a:prstGeom prst="rect">
            <a:avLst/>
          </a:prstGeom>
          <a:noFill/>
          <a:ln>
            <a:solidFill>
              <a:schemeClr val="tx1"/>
            </a:solidFill>
          </a:ln>
        </p:spPr>
        <p:txBody>
          <a:bodyPr wrap="square" rtlCol="0">
            <a:spAutoFit/>
          </a:bodyPr>
          <a:lstStyle/>
          <a:p>
            <a:r>
              <a:rPr lang="en-US" dirty="0">
                <a:solidFill>
                  <a:srgbClr val="C00000"/>
                </a:solidFill>
              </a:rPr>
              <a:t>P. vivax infected human blood smears BBBC041</a:t>
            </a:r>
          </a:p>
        </p:txBody>
      </p:sp>
      <p:sp>
        <p:nvSpPr>
          <p:cNvPr id="19" name="TextBox 18"/>
          <p:cNvSpPr txBox="1"/>
          <p:nvPr/>
        </p:nvSpPr>
        <p:spPr>
          <a:xfrm>
            <a:off x="1060174" y="1589647"/>
            <a:ext cx="466807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It includes total 479 stained images and corresponding ground truths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includes thin blood smear microscopic images of  four species of malaria with different life stages in small numbers.</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423" y="4222930"/>
            <a:ext cx="2458277" cy="1846081"/>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523" y="4222930"/>
            <a:ext cx="2458277" cy="1846081"/>
          </a:xfrm>
          <a:prstGeom prst="rect">
            <a:avLst/>
          </a:prstGeom>
        </p:spPr>
      </p:pic>
      <p:sp>
        <p:nvSpPr>
          <p:cNvPr id="22" name="TextBox 21"/>
          <p:cNvSpPr txBox="1"/>
          <p:nvPr/>
        </p:nvSpPr>
        <p:spPr>
          <a:xfrm>
            <a:off x="1043608" y="3793964"/>
            <a:ext cx="4827105" cy="338554"/>
          </a:xfrm>
          <a:prstGeom prst="rect">
            <a:avLst/>
          </a:prstGeom>
          <a:noFill/>
          <a:ln>
            <a:solidFill>
              <a:schemeClr val="tx1">
                <a:lumMod val="50000"/>
                <a:lumOff val="50000"/>
              </a:schemeClr>
            </a:solidFill>
          </a:ln>
        </p:spPr>
        <p:txBody>
          <a:bodyPr wrap="square" rtlCol="0">
            <a:spAutoFit/>
          </a:bodyPr>
          <a:lstStyle/>
          <a:p>
            <a:pPr algn="ctr"/>
            <a:r>
              <a:rPr lang="en-US" sz="1600" dirty="0">
                <a:solidFill>
                  <a:schemeClr val="accent1"/>
                </a:solidFill>
              </a:rPr>
              <a:t>Falciparum plasmodium at  Trophozoite Ring stages</a:t>
            </a:r>
          </a:p>
        </p:txBody>
      </p:sp>
      <p:sp>
        <p:nvSpPr>
          <p:cNvPr id="23" name="TextBox 22"/>
          <p:cNvSpPr txBox="1"/>
          <p:nvPr/>
        </p:nvSpPr>
        <p:spPr>
          <a:xfrm>
            <a:off x="6170544" y="1947716"/>
            <a:ext cx="466807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It includes total 1380 stained images and corresponding square annotations.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includes thin blood smear microscopic images of  vivax plasmodium with different life stages.</a:t>
            </a:r>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067" y="4226341"/>
            <a:ext cx="2420177" cy="1815133"/>
          </a:xfrm>
          <a:prstGeom prst="rect">
            <a:avLst/>
          </a:prstGeom>
        </p:spPr>
      </p:pic>
      <p:sp>
        <p:nvSpPr>
          <p:cNvPr id="5" name="Rectangle 4"/>
          <p:cNvSpPr/>
          <p:nvPr/>
        </p:nvSpPr>
        <p:spPr>
          <a:xfrm>
            <a:off x="9064489" y="4154906"/>
            <a:ext cx="2635554" cy="2031325"/>
          </a:xfrm>
          <a:prstGeom prst="rect">
            <a:avLst/>
          </a:prstGeom>
          <a:ln>
            <a:solidFill>
              <a:schemeClr val="tx1"/>
            </a:solidFill>
          </a:ln>
        </p:spPr>
        <p:txBody>
          <a:bodyPr wrap="square">
            <a:spAutoFit/>
          </a:bodyPr>
          <a:lstStyle/>
          <a:p>
            <a:pPr algn="just"/>
            <a:r>
              <a:rPr lang="en-US" dirty="0"/>
              <a:t>red blood cell         77420</a:t>
            </a:r>
          </a:p>
          <a:p>
            <a:pPr algn="just"/>
            <a:r>
              <a:rPr lang="en-US" dirty="0"/>
              <a:t>trophozoite             1473</a:t>
            </a:r>
          </a:p>
          <a:p>
            <a:pPr algn="just"/>
            <a:r>
              <a:rPr lang="en-US" dirty="0"/>
              <a:t>difficult                     441</a:t>
            </a:r>
          </a:p>
          <a:p>
            <a:pPr algn="just"/>
            <a:r>
              <a:rPr lang="en-US" dirty="0"/>
              <a:t>ring                           353</a:t>
            </a:r>
          </a:p>
          <a:p>
            <a:pPr algn="just"/>
            <a:r>
              <a:rPr lang="en-US" dirty="0" err="1"/>
              <a:t>schizont</a:t>
            </a:r>
            <a:r>
              <a:rPr lang="en-US" dirty="0"/>
              <a:t>                    179</a:t>
            </a:r>
          </a:p>
          <a:p>
            <a:pPr algn="just"/>
            <a:r>
              <a:rPr lang="en-US" dirty="0"/>
              <a:t>gametocyte              144</a:t>
            </a:r>
          </a:p>
          <a:p>
            <a:pPr algn="just"/>
            <a:r>
              <a:rPr lang="en-US" dirty="0"/>
              <a:t>leukocyte                  103</a:t>
            </a:r>
          </a:p>
        </p:txBody>
      </p:sp>
    </p:spTree>
    <p:extLst>
      <p:ext uri="{BB962C8B-B14F-4D97-AF65-F5344CB8AC3E}">
        <p14:creationId xmlns:p14="http://schemas.microsoft.com/office/powerpoint/2010/main" val="2759331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287"/>
            <a:ext cx="10515600" cy="641049"/>
          </a:xfrm>
          <a:solidFill>
            <a:schemeClr val="bg1"/>
          </a:solidFill>
          <a:ln>
            <a:solidFill>
              <a:schemeClr val="tx1"/>
            </a:solidFill>
          </a:ln>
        </p:spPr>
        <p:txBody>
          <a:bodyPr>
            <a:normAutofit/>
          </a:bodyPr>
          <a:lstStyle/>
          <a:p>
            <a:r>
              <a:rPr lang="en-US" sz="3200" b="1" dirty="0"/>
              <a:t>Proposed Scheme</a:t>
            </a:r>
          </a:p>
        </p:txBody>
      </p:sp>
      <p:sp>
        <p:nvSpPr>
          <p:cNvPr id="3" name="Content Placeholder 2"/>
          <p:cNvSpPr>
            <a:spLocks noGrp="1"/>
          </p:cNvSpPr>
          <p:nvPr>
            <p:ph idx="1"/>
          </p:nvPr>
        </p:nvSpPr>
        <p:spPr>
          <a:xfrm>
            <a:off x="838200" y="927652"/>
            <a:ext cx="10515600" cy="5455993"/>
          </a:xfrm>
          <a:ln>
            <a:solidFill>
              <a:schemeClr val="tx1"/>
            </a:solidFill>
          </a:ln>
        </p:spPr>
        <p:txBody>
          <a:bodyPr/>
          <a:lstStyle/>
          <a:p>
            <a:pPr marL="0" indent="0">
              <a:buNone/>
            </a:pPr>
            <a:r>
              <a:rPr lang="en-US" dirty="0"/>
              <a:t> </a:t>
            </a:r>
          </a:p>
        </p:txBody>
      </p:sp>
      <p:sp>
        <p:nvSpPr>
          <p:cNvPr id="4" name="Footer Placeholder 3"/>
          <p:cNvSpPr>
            <a:spLocks noGrp="1"/>
          </p:cNvSpPr>
          <p:nvPr>
            <p:ph type="ftr" sz="quarter" idx="11"/>
          </p:nvPr>
        </p:nvSpPr>
        <p:spPr/>
        <p:txBody>
          <a:bodyPr/>
          <a:lstStyle/>
          <a:p>
            <a:r>
              <a:rPr lang="en-US" dirty="0"/>
              <a:t>Deep Learning Spring 2020,  Group: G2B</a:t>
            </a:r>
          </a:p>
        </p:txBody>
      </p:sp>
      <p:sp>
        <p:nvSpPr>
          <p:cNvPr id="9" name="Rectangle 8"/>
          <p:cNvSpPr/>
          <p:nvPr/>
        </p:nvSpPr>
        <p:spPr>
          <a:xfrm>
            <a:off x="992858" y="5265881"/>
            <a:ext cx="9929191" cy="369332"/>
          </a:xfrm>
          <a:prstGeom prst="rect">
            <a:avLst/>
          </a:prstGeom>
        </p:spPr>
        <p:txBody>
          <a:bodyPr wrap="square">
            <a:spAutoFit/>
          </a:bodyPr>
          <a:lstStyle/>
          <a:p>
            <a:pPr marL="285750" indent="-285750">
              <a:buFont typeface="Arial" panose="020B0604020202020204" pitchFamily="34" charset="0"/>
              <a:buChar char="•"/>
            </a:pPr>
            <a:r>
              <a:rPr lang="en-US" dirty="0"/>
              <a:t>This scheme was implemented using very small data (95 samples).</a:t>
            </a:r>
          </a:p>
        </p:txBody>
      </p:sp>
      <p:pic>
        <p:nvPicPr>
          <p:cNvPr id="10" name="Picture 9"/>
          <p:cNvPicPr>
            <a:picLocks noChangeAspect="1"/>
          </p:cNvPicPr>
          <p:nvPr/>
        </p:nvPicPr>
        <p:blipFill>
          <a:blip r:embed="rId2"/>
          <a:stretch>
            <a:fillRect/>
          </a:stretch>
        </p:blipFill>
        <p:spPr>
          <a:xfrm>
            <a:off x="1352244" y="1175014"/>
            <a:ext cx="9806828" cy="3736571"/>
          </a:xfrm>
          <a:prstGeom prst="rect">
            <a:avLst/>
          </a:prstGeom>
        </p:spPr>
      </p:pic>
    </p:spTree>
    <p:extLst>
      <p:ext uri="{BB962C8B-B14F-4D97-AF65-F5344CB8AC3E}">
        <p14:creationId xmlns:p14="http://schemas.microsoft.com/office/powerpoint/2010/main" val="2581607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054" y="309706"/>
            <a:ext cx="10528746" cy="633123"/>
          </a:xfrm>
          <a:ln>
            <a:solidFill>
              <a:schemeClr val="tx1"/>
            </a:solidFill>
          </a:ln>
        </p:spPr>
        <p:txBody>
          <a:bodyPr>
            <a:normAutofit fontScale="90000"/>
          </a:bodyPr>
          <a:lstStyle/>
          <a:p>
            <a:r>
              <a:rPr lang="en-US" b="1" dirty="0"/>
              <a:t>UNET architecture</a:t>
            </a:r>
          </a:p>
        </p:txBody>
      </p:sp>
      <p:sp>
        <p:nvSpPr>
          <p:cNvPr id="4" name="Footer Placeholder 3"/>
          <p:cNvSpPr>
            <a:spLocks noGrp="1"/>
          </p:cNvSpPr>
          <p:nvPr>
            <p:ph type="ftr" sz="quarter" idx="11"/>
          </p:nvPr>
        </p:nvSpPr>
        <p:spPr>
          <a:xfrm>
            <a:off x="4038600" y="6492875"/>
            <a:ext cx="4114800" cy="365125"/>
          </a:xfrm>
        </p:spPr>
        <p:txBody>
          <a:bodyPr/>
          <a:lstStyle/>
          <a:p>
            <a:r>
              <a:rPr lang="en-US" dirty="0"/>
              <a:t>Deep Learning Spring 2020, Group: G2B</a:t>
            </a:r>
          </a:p>
        </p:txBody>
      </p:sp>
      <p:pic>
        <p:nvPicPr>
          <p:cNvPr id="10" name="Picture 9"/>
          <p:cNvPicPr>
            <a:picLocks noChangeAspect="1"/>
          </p:cNvPicPr>
          <p:nvPr/>
        </p:nvPicPr>
        <p:blipFill>
          <a:blip r:embed="rId2"/>
          <a:stretch>
            <a:fillRect/>
          </a:stretch>
        </p:blipFill>
        <p:spPr>
          <a:xfrm>
            <a:off x="825054" y="1141883"/>
            <a:ext cx="10715782" cy="542376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53" y="3089150"/>
            <a:ext cx="1593001" cy="1529226"/>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1286" t="3473" b="9100"/>
          <a:stretch/>
        </p:blipFill>
        <p:spPr>
          <a:xfrm>
            <a:off x="10239334" y="3105618"/>
            <a:ext cx="1758701" cy="1496290"/>
          </a:xfrm>
          <a:prstGeom prst="rect">
            <a:avLst/>
          </a:prstGeom>
        </p:spPr>
      </p:pic>
      <p:sp>
        <p:nvSpPr>
          <p:cNvPr id="13" name="TextBox 12"/>
          <p:cNvSpPr txBox="1"/>
          <p:nvPr/>
        </p:nvSpPr>
        <p:spPr>
          <a:xfrm>
            <a:off x="319362" y="2755880"/>
            <a:ext cx="1011382" cy="307777"/>
          </a:xfrm>
          <a:prstGeom prst="rect">
            <a:avLst/>
          </a:prstGeom>
          <a:noFill/>
          <a:ln>
            <a:solidFill>
              <a:schemeClr val="tx1">
                <a:lumMod val="95000"/>
                <a:lumOff val="5000"/>
              </a:schemeClr>
            </a:solidFill>
          </a:ln>
        </p:spPr>
        <p:txBody>
          <a:bodyPr wrap="square" rtlCol="0">
            <a:spAutoFit/>
          </a:bodyPr>
          <a:lstStyle/>
          <a:p>
            <a:pPr algn="ctr"/>
            <a:r>
              <a:rPr lang="en-US" sz="1400" dirty="0">
                <a:solidFill>
                  <a:srgbClr val="FF0000"/>
                </a:solidFill>
              </a:rPr>
              <a:t>Input</a:t>
            </a:r>
          </a:p>
        </p:txBody>
      </p:sp>
      <p:sp>
        <p:nvSpPr>
          <p:cNvPr id="14" name="TextBox 13"/>
          <p:cNvSpPr txBox="1"/>
          <p:nvPr/>
        </p:nvSpPr>
        <p:spPr>
          <a:xfrm>
            <a:off x="10529454" y="2752675"/>
            <a:ext cx="1011382" cy="307777"/>
          </a:xfrm>
          <a:prstGeom prst="rect">
            <a:avLst/>
          </a:prstGeom>
          <a:noFill/>
          <a:ln>
            <a:solidFill>
              <a:schemeClr val="tx1">
                <a:lumMod val="95000"/>
                <a:lumOff val="5000"/>
              </a:schemeClr>
            </a:solidFill>
          </a:ln>
        </p:spPr>
        <p:txBody>
          <a:bodyPr wrap="square" rtlCol="0">
            <a:spAutoFit/>
          </a:bodyPr>
          <a:lstStyle/>
          <a:p>
            <a:pPr algn="ctr"/>
            <a:r>
              <a:rPr lang="en-US" sz="1400" dirty="0">
                <a:solidFill>
                  <a:srgbClr val="FF0000"/>
                </a:solidFill>
              </a:rPr>
              <a:t>Output</a:t>
            </a:r>
          </a:p>
        </p:txBody>
      </p:sp>
      <p:sp>
        <p:nvSpPr>
          <p:cNvPr id="15" name="Rectangle 14"/>
          <p:cNvSpPr/>
          <p:nvPr/>
        </p:nvSpPr>
        <p:spPr>
          <a:xfrm>
            <a:off x="177355" y="5575473"/>
            <a:ext cx="4508945" cy="1015663"/>
          </a:xfrm>
          <a:prstGeom prst="rect">
            <a:avLst/>
          </a:prstGeom>
          <a:ln>
            <a:solidFill>
              <a:schemeClr val="tx1"/>
            </a:solidFill>
          </a:ln>
        </p:spPr>
        <p:txBody>
          <a:bodyPr wrap="square">
            <a:spAutoFit/>
          </a:bodyPr>
          <a:lstStyle/>
          <a:p>
            <a:r>
              <a:rPr lang="en-US" sz="1200" dirty="0">
                <a:solidFill>
                  <a:srgbClr val="FF0000"/>
                </a:solidFill>
              </a:rPr>
              <a:t>Reference</a:t>
            </a:r>
            <a:r>
              <a:rPr lang="en-US" sz="1200" dirty="0"/>
              <a:t> : </a:t>
            </a:r>
            <a:r>
              <a:rPr lang="en-US" sz="1200" dirty="0">
                <a:solidFill>
                  <a:schemeClr val="accent1">
                    <a:lumMod val="50000"/>
                  </a:schemeClr>
                </a:solidFill>
              </a:rPr>
              <a:t>Dong, </a:t>
            </a:r>
            <a:r>
              <a:rPr lang="en-US" sz="1200" dirty="0" err="1">
                <a:solidFill>
                  <a:schemeClr val="accent1">
                    <a:lumMod val="50000"/>
                  </a:schemeClr>
                </a:solidFill>
              </a:rPr>
              <a:t>Hao</a:t>
            </a:r>
            <a:r>
              <a:rPr lang="en-US" sz="1200" dirty="0">
                <a:solidFill>
                  <a:schemeClr val="accent1">
                    <a:lumMod val="50000"/>
                  </a:schemeClr>
                </a:solidFill>
              </a:rPr>
              <a:t>, </a:t>
            </a:r>
            <a:r>
              <a:rPr lang="en-US" sz="1200" dirty="0" err="1">
                <a:solidFill>
                  <a:schemeClr val="accent1">
                    <a:lumMod val="50000"/>
                  </a:schemeClr>
                </a:solidFill>
              </a:rPr>
              <a:t>Guang</a:t>
            </a:r>
            <a:r>
              <a:rPr lang="en-US" sz="1200" dirty="0">
                <a:solidFill>
                  <a:schemeClr val="accent1">
                    <a:lumMod val="50000"/>
                  </a:schemeClr>
                </a:solidFill>
              </a:rPr>
              <a:t> Yang, </a:t>
            </a:r>
            <a:r>
              <a:rPr lang="en-US" sz="1200" dirty="0" err="1">
                <a:solidFill>
                  <a:schemeClr val="accent1">
                    <a:lumMod val="50000"/>
                  </a:schemeClr>
                </a:solidFill>
              </a:rPr>
              <a:t>Fangde</a:t>
            </a:r>
            <a:r>
              <a:rPr lang="en-US" sz="1200" dirty="0">
                <a:solidFill>
                  <a:schemeClr val="accent1">
                    <a:lumMod val="50000"/>
                  </a:schemeClr>
                </a:solidFill>
              </a:rPr>
              <a:t> Liu, </a:t>
            </a:r>
            <a:r>
              <a:rPr lang="en-US" sz="1200" dirty="0" err="1">
                <a:solidFill>
                  <a:schemeClr val="accent1">
                    <a:lumMod val="50000"/>
                  </a:schemeClr>
                </a:solidFill>
              </a:rPr>
              <a:t>Yuanhan</a:t>
            </a:r>
            <a:r>
              <a:rPr lang="en-US" sz="1200" dirty="0">
                <a:solidFill>
                  <a:schemeClr val="accent1">
                    <a:lumMod val="50000"/>
                  </a:schemeClr>
                </a:solidFill>
              </a:rPr>
              <a:t> Mo, and </a:t>
            </a:r>
            <a:r>
              <a:rPr lang="en-US" sz="1200" dirty="0" err="1">
                <a:solidFill>
                  <a:schemeClr val="accent1">
                    <a:lumMod val="50000"/>
                  </a:schemeClr>
                </a:solidFill>
              </a:rPr>
              <a:t>Yike</a:t>
            </a:r>
            <a:r>
              <a:rPr lang="en-US" sz="1200" dirty="0">
                <a:solidFill>
                  <a:schemeClr val="accent1">
                    <a:lumMod val="50000"/>
                  </a:schemeClr>
                </a:solidFill>
              </a:rPr>
              <a:t> </a:t>
            </a:r>
            <a:r>
              <a:rPr lang="en-US" sz="1200" dirty="0" err="1">
                <a:solidFill>
                  <a:schemeClr val="accent1">
                    <a:lumMod val="50000"/>
                  </a:schemeClr>
                </a:solidFill>
              </a:rPr>
              <a:t>Guo</a:t>
            </a:r>
            <a:r>
              <a:rPr lang="en-US" sz="1200" dirty="0">
                <a:solidFill>
                  <a:schemeClr val="accent1">
                    <a:lumMod val="50000"/>
                  </a:schemeClr>
                </a:solidFill>
              </a:rPr>
              <a:t>. "Automatic brain tumor detection and segmentation using u-net based fully convolutional networks." In annual conference on medical image understanding and analysis, pp. 506-517. Springer, Cham, 2017.</a:t>
            </a:r>
          </a:p>
        </p:txBody>
      </p:sp>
    </p:spTree>
    <p:extLst>
      <p:ext uri="{BB962C8B-B14F-4D97-AF65-F5344CB8AC3E}">
        <p14:creationId xmlns:p14="http://schemas.microsoft.com/office/powerpoint/2010/main" val="300658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491" y="365126"/>
            <a:ext cx="10924309" cy="646256"/>
          </a:xfrm>
          <a:ln>
            <a:solidFill>
              <a:schemeClr val="tx1">
                <a:lumMod val="95000"/>
                <a:lumOff val="5000"/>
              </a:schemeClr>
            </a:solidFill>
          </a:ln>
        </p:spPr>
        <p:txBody>
          <a:bodyPr>
            <a:normAutofit fontScale="90000"/>
          </a:bodyPr>
          <a:lstStyle/>
          <a:p>
            <a:r>
              <a:rPr lang="en-US" dirty="0"/>
              <a:t>Contour Extraction</a:t>
            </a:r>
          </a:p>
        </p:txBody>
      </p:sp>
      <p:sp>
        <p:nvSpPr>
          <p:cNvPr id="4" name="Footer Placeholder 3"/>
          <p:cNvSpPr>
            <a:spLocks noGrp="1"/>
          </p:cNvSpPr>
          <p:nvPr>
            <p:ph type="ftr" sz="quarter" idx="11"/>
          </p:nvPr>
        </p:nvSpPr>
        <p:spPr>
          <a:xfrm>
            <a:off x="4038600" y="6492875"/>
            <a:ext cx="4114800" cy="365125"/>
          </a:xfrm>
        </p:spPr>
        <p:txBody>
          <a:bodyPr/>
          <a:lstStyle/>
          <a:p>
            <a:r>
              <a:rPr lang="en-US"/>
              <a:t>Deep Learing </a:t>
            </a:r>
            <a:r>
              <a:rPr lang="en-US" dirty="0"/>
              <a:t>Spring 2020, Group: G2B</a:t>
            </a:r>
          </a:p>
        </p:txBody>
      </p:sp>
      <p:cxnSp>
        <p:nvCxnSpPr>
          <p:cNvPr id="9" name="Straight Arrow Connector 8"/>
          <p:cNvCxnSpPr/>
          <p:nvPr/>
        </p:nvCxnSpPr>
        <p:spPr>
          <a:xfrm>
            <a:off x="1413164" y="1939635"/>
            <a:ext cx="74814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161309" y="1679863"/>
            <a:ext cx="1676400" cy="519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Morphological Operations</a:t>
            </a:r>
          </a:p>
        </p:txBody>
      </p:sp>
      <p:pic>
        <p:nvPicPr>
          <p:cNvPr id="20" name="Content Placeholder 6"/>
          <p:cNvPicPr>
            <a:picLocks noChangeAspect="1"/>
          </p:cNvPicPr>
          <p:nvPr/>
        </p:nvPicPr>
        <p:blipFill rotWithShape="1">
          <a:blip r:embed="rId2">
            <a:extLst>
              <a:ext uri="{28A0092B-C50C-407E-A947-70E740481C1C}">
                <a14:useLocalDpi xmlns:a14="http://schemas.microsoft.com/office/drawing/2010/main" val="0"/>
              </a:ext>
            </a:extLst>
          </a:blip>
          <a:srcRect l="11286" t="3473" b="9100"/>
          <a:stretch/>
        </p:blipFill>
        <p:spPr>
          <a:xfrm>
            <a:off x="297872" y="1348198"/>
            <a:ext cx="1336964" cy="1267279"/>
          </a:xfrm>
          <a:prstGeom prst="rect">
            <a:avLst/>
          </a:prstGeom>
        </p:spPr>
      </p:pic>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12117" t="3473" r="4626" b="10399"/>
          <a:stretch/>
        </p:blipFill>
        <p:spPr>
          <a:xfrm>
            <a:off x="4364182" y="1288279"/>
            <a:ext cx="1309255" cy="1302710"/>
          </a:xfrm>
          <a:prstGeom prst="rect">
            <a:avLst/>
          </a:prstGeom>
        </p:spPr>
      </p:pic>
      <p:cxnSp>
        <p:nvCxnSpPr>
          <p:cNvPr id="28" name="Straight Arrow Connector 27"/>
          <p:cNvCxnSpPr>
            <a:stCxn id="11" idx="3"/>
            <a:endCxn id="25" idx="1"/>
          </p:cNvCxnSpPr>
          <p:nvPr/>
        </p:nvCxnSpPr>
        <p:spPr>
          <a:xfrm flipV="1">
            <a:off x="3837709" y="1939634"/>
            <a:ext cx="52647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29491" y="2702299"/>
            <a:ext cx="4142509" cy="4093428"/>
          </a:xfrm>
          <a:prstGeom prst="rect">
            <a:avLst/>
          </a:prstGeom>
          <a:noFill/>
          <a:ln>
            <a:solidFill>
              <a:schemeClr val="tx1">
                <a:lumMod val="95000"/>
                <a:lumOff val="5000"/>
              </a:schemeClr>
            </a:solidFill>
          </a:ln>
        </p:spPr>
        <p:txBody>
          <a:bodyPr wrap="square" rtlCol="0">
            <a:spAutoFit/>
          </a:bodyPr>
          <a:lstStyle/>
          <a:p>
            <a:r>
              <a:rPr lang="en-US" sz="2000" b="1" dirty="0">
                <a:solidFill>
                  <a:srgbClr val="FF0000"/>
                </a:solidFill>
              </a:rPr>
              <a:t> 	Morphological Operation</a:t>
            </a:r>
          </a:p>
          <a:p>
            <a:endParaRPr lang="en-US" sz="2000" b="1" dirty="0">
              <a:solidFill>
                <a:srgbClr val="FF0000"/>
              </a:solidFill>
            </a:endParaRPr>
          </a:p>
          <a:p>
            <a:pPr marL="342900" indent="-342900">
              <a:buFont typeface="Arial" panose="020B0604020202020204" pitchFamily="34" charset="0"/>
              <a:buChar char="•"/>
            </a:pPr>
            <a:r>
              <a:rPr lang="en-US" sz="2000" dirty="0"/>
              <a:t>Erosion and dilation for the removing the small noise in the output mask generated by U-Net</a:t>
            </a:r>
            <a:r>
              <a:rPr lang="en-US" sz="2000" b="1" dirty="0"/>
              <a:t>.</a:t>
            </a:r>
          </a:p>
          <a:p>
            <a:pPr marL="342900" indent="-342900">
              <a:buFont typeface="Arial" panose="020B0604020202020204" pitchFamily="34" charset="0"/>
              <a:buChar char="•"/>
            </a:pPr>
            <a:endParaRPr lang="en-US" sz="2000" b="1" dirty="0"/>
          </a:p>
          <a:p>
            <a:r>
              <a:rPr lang="en-US" sz="2000" b="1" dirty="0"/>
              <a:t>	</a:t>
            </a:r>
            <a:r>
              <a:rPr lang="en-US" sz="2000" b="1" dirty="0">
                <a:solidFill>
                  <a:srgbClr val="FF0000"/>
                </a:solidFill>
              </a:rPr>
              <a:t>Contours Extraction</a:t>
            </a:r>
          </a:p>
          <a:p>
            <a:pPr marL="342900" indent="-342900">
              <a:buFont typeface="Arial" panose="020B0604020202020204" pitchFamily="34" charset="0"/>
              <a:buChar char="•"/>
            </a:pPr>
            <a:r>
              <a:rPr lang="en-US" sz="2000" dirty="0"/>
              <a:t>Closed boundary edges are contours. </a:t>
            </a:r>
          </a:p>
          <a:p>
            <a:pPr marL="342900" indent="-342900">
              <a:buFont typeface="Arial" panose="020B0604020202020204" pitchFamily="34" charset="0"/>
              <a:buChar char="•"/>
            </a:pPr>
            <a:r>
              <a:rPr lang="en-US" sz="2000" dirty="0"/>
              <a:t>We can use contour detection to find the location of cell in the mask. </a:t>
            </a:r>
          </a:p>
          <a:p>
            <a:pPr marL="342900" indent="-342900">
              <a:buFont typeface="Arial" panose="020B0604020202020204" pitchFamily="34" charset="0"/>
              <a:buChar char="•"/>
            </a:pPr>
            <a:endParaRPr lang="en-US" sz="2000" b="1" dirty="0"/>
          </a:p>
        </p:txBody>
      </p:sp>
      <p:sp>
        <p:nvSpPr>
          <p:cNvPr id="31" name="Rectangle 30"/>
          <p:cNvSpPr/>
          <p:nvPr/>
        </p:nvSpPr>
        <p:spPr>
          <a:xfrm>
            <a:off x="6352309" y="1679863"/>
            <a:ext cx="1801091" cy="519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Contour Detection</a:t>
            </a:r>
          </a:p>
          <a:p>
            <a:pPr algn="ctr"/>
            <a:r>
              <a:rPr lang="en-US" sz="1600" dirty="0"/>
              <a:t>Bounding Box</a:t>
            </a:r>
          </a:p>
        </p:txBody>
      </p:sp>
      <p:cxnSp>
        <p:nvCxnSpPr>
          <p:cNvPr id="33" name="Straight Arrow Connector 32"/>
          <p:cNvCxnSpPr>
            <a:stCxn id="25" idx="3"/>
            <a:endCxn id="31" idx="1"/>
          </p:cNvCxnSpPr>
          <p:nvPr/>
        </p:nvCxnSpPr>
        <p:spPr>
          <a:xfrm>
            <a:off x="5673437" y="1939634"/>
            <a:ext cx="6788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1" idx="3"/>
          </p:cNvCxnSpPr>
          <p:nvPr/>
        </p:nvCxnSpPr>
        <p:spPr>
          <a:xfrm>
            <a:off x="8153400" y="1939635"/>
            <a:ext cx="6165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rotWithShape="1">
          <a:blip r:embed="rId4">
            <a:extLst>
              <a:ext uri="{28A0092B-C50C-407E-A947-70E740481C1C}">
                <a14:useLocalDpi xmlns:a14="http://schemas.microsoft.com/office/drawing/2010/main" val="0"/>
              </a:ext>
            </a:extLst>
          </a:blip>
          <a:srcRect l="12533" t="3821" r="3793" b="6763"/>
          <a:stretch/>
        </p:blipFill>
        <p:spPr>
          <a:xfrm>
            <a:off x="8835736" y="1347056"/>
            <a:ext cx="1318520" cy="1355243"/>
          </a:xfrm>
          <a:prstGeom prst="rect">
            <a:avLst/>
          </a:prstGeom>
        </p:spPr>
      </p:pic>
      <p:sp>
        <p:nvSpPr>
          <p:cNvPr id="47" name="TextBox 46"/>
          <p:cNvSpPr txBox="1"/>
          <p:nvPr/>
        </p:nvSpPr>
        <p:spPr>
          <a:xfrm>
            <a:off x="4719203" y="2736685"/>
            <a:ext cx="5435053" cy="3693319"/>
          </a:xfrm>
          <a:prstGeom prst="rect">
            <a:avLst/>
          </a:prstGeom>
          <a:noFill/>
          <a:ln>
            <a:solidFill>
              <a:schemeClr val="tx1"/>
            </a:solidFill>
          </a:ln>
        </p:spPr>
        <p:txBody>
          <a:bodyPr wrap="square" rtlCol="0">
            <a:spAutoFit/>
          </a:bodyPr>
          <a:lstStyle/>
          <a:p>
            <a:r>
              <a:rPr lang="en-US" b="1" dirty="0">
                <a:solidFill>
                  <a:srgbClr val="FF0000"/>
                </a:solidFill>
              </a:rPr>
              <a:t>Ground Truth Bounding Box </a:t>
            </a:r>
          </a:p>
          <a:p>
            <a:r>
              <a:rPr lang="en-US" dirty="0"/>
              <a:t>Contour detection could be used to generate ground truth bounding boxes.</a:t>
            </a:r>
            <a:endParaRPr lang="en-US" dirty="0">
              <a:solidFill>
                <a:srgbClr val="FF0000"/>
              </a:solidFill>
            </a:endParaRPr>
          </a:p>
          <a:p>
            <a:r>
              <a:rPr lang="en-US" b="1" dirty="0">
                <a:solidFill>
                  <a:srgbClr val="FF0000"/>
                </a:solidFill>
              </a:rPr>
              <a:t>Intersection over Union</a:t>
            </a:r>
          </a:p>
          <a:p>
            <a:endParaRPr lang="en-US" b="1" dirty="0">
              <a:solidFill>
                <a:srgbClr val="FF0000"/>
              </a:solidFill>
            </a:endParaRPr>
          </a:p>
          <a:p>
            <a:r>
              <a:rPr lang="en-US" b="1" dirty="0"/>
              <a:t> </a:t>
            </a:r>
          </a:p>
          <a:p>
            <a:endParaRPr lang="en-US" b="1" dirty="0"/>
          </a:p>
          <a:p>
            <a:r>
              <a:rPr lang="en-US" b="1" dirty="0"/>
              <a:t>                                               =</a:t>
            </a:r>
            <a:r>
              <a:rPr lang="en-US" dirty="0"/>
              <a:t> </a:t>
            </a:r>
            <a:r>
              <a:rPr lang="en-US" b="1" dirty="0"/>
              <a:t>0.8023</a:t>
            </a:r>
          </a:p>
          <a:p>
            <a:endParaRPr lang="en-US" dirty="0"/>
          </a:p>
          <a:p>
            <a:endParaRPr lang="en-US" dirty="0"/>
          </a:p>
          <a:p>
            <a:endParaRPr lang="en-US" dirty="0"/>
          </a:p>
          <a:p>
            <a:endParaRPr lang="en-US" dirty="0"/>
          </a:p>
          <a:p>
            <a:r>
              <a:rPr lang="en-US" b="1" dirty="0"/>
              <a:t>The mean Square Pixel loss = 0.1302</a:t>
            </a:r>
          </a:p>
        </p:txBody>
      </p:sp>
      <p:pic>
        <p:nvPicPr>
          <p:cNvPr id="49" name="Picture 48"/>
          <p:cNvPicPr>
            <a:picLocks noChangeAspect="1"/>
          </p:cNvPicPr>
          <p:nvPr/>
        </p:nvPicPr>
        <p:blipFill rotWithShape="1">
          <a:blip r:embed="rId5"/>
          <a:srcRect l="16273" t="5497" r="6142" b="11376"/>
          <a:stretch/>
        </p:blipFill>
        <p:spPr>
          <a:xfrm>
            <a:off x="10307782" y="2810863"/>
            <a:ext cx="1546513" cy="1593748"/>
          </a:xfrm>
          <a:prstGeom prst="rect">
            <a:avLst/>
          </a:prstGeom>
        </p:spPr>
      </p:pic>
      <p:pic>
        <p:nvPicPr>
          <p:cNvPr id="50" name="Picture 49"/>
          <p:cNvPicPr>
            <a:picLocks noChangeAspect="1"/>
          </p:cNvPicPr>
          <p:nvPr/>
        </p:nvPicPr>
        <p:blipFill>
          <a:blip r:embed="rId6"/>
          <a:stretch>
            <a:fillRect/>
          </a:stretch>
        </p:blipFill>
        <p:spPr>
          <a:xfrm>
            <a:off x="4785747" y="3917178"/>
            <a:ext cx="2467107" cy="1924343"/>
          </a:xfrm>
          <a:prstGeom prst="rect">
            <a:avLst/>
          </a:prstGeom>
        </p:spPr>
      </p:pic>
      <p:sp>
        <p:nvSpPr>
          <p:cNvPr id="51" name="TextBox 50"/>
          <p:cNvSpPr txBox="1"/>
          <p:nvPr/>
        </p:nvSpPr>
        <p:spPr>
          <a:xfrm>
            <a:off x="10554867" y="2388608"/>
            <a:ext cx="1052341" cy="369332"/>
          </a:xfrm>
          <a:prstGeom prst="rect">
            <a:avLst/>
          </a:prstGeom>
          <a:noFill/>
        </p:spPr>
        <p:txBody>
          <a:bodyPr wrap="square" rtlCol="0">
            <a:spAutoFit/>
          </a:bodyPr>
          <a:lstStyle/>
          <a:p>
            <a:pPr algn="ctr"/>
            <a:r>
              <a:rPr lang="en-US" b="1" dirty="0">
                <a:solidFill>
                  <a:srgbClr val="FF0000"/>
                </a:solidFill>
              </a:rPr>
              <a:t>GT</a:t>
            </a:r>
          </a:p>
        </p:txBody>
      </p:sp>
    </p:spTree>
    <p:extLst>
      <p:ext uri="{BB962C8B-B14F-4D97-AF65-F5344CB8AC3E}">
        <p14:creationId xmlns:p14="http://schemas.microsoft.com/office/powerpoint/2010/main" val="2146498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8"/>
            <a:ext cx="10515600" cy="660110"/>
          </a:xfrm>
          <a:ln>
            <a:solidFill>
              <a:schemeClr val="tx1"/>
            </a:solidFill>
          </a:ln>
        </p:spPr>
        <p:txBody>
          <a:bodyPr>
            <a:normAutofit/>
          </a:bodyPr>
          <a:lstStyle/>
          <a:p>
            <a:r>
              <a:rPr lang="en-US" sz="3200" b="1" dirty="0"/>
              <a:t>Classification</a:t>
            </a:r>
          </a:p>
        </p:txBody>
      </p:sp>
      <p:sp>
        <p:nvSpPr>
          <p:cNvPr id="3" name="Content Placeholder 2"/>
          <p:cNvSpPr>
            <a:spLocks noGrp="1"/>
          </p:cNvSpPr>
          <p:nvPr>
            <p:ph idx="1"/>
          </p:nvPr>
        </p:nvSpPr>
        <p:spPr>
          <a:xfrm>
            <a:off x="838200" y="1135470"/>
            <a:ext cx="10515600" cy="5110163"/>
          </a:xfrm>
          <a:ln>
            <a:solidFill>
              <a:schemeClr val="tx1"/>
            </a:solidFill>
          </a:ln>
        </p:spPr>
        <p:txBody>
          <a:bodyPr>
            <a:normAutofit/>
          </a:bodyPr>
          <a:lstStyle/>
          <a:p>
            <a:r>
              <a:rPr lang="en-US" sz="2400" dirty="0"/>
              <a:t>The contour based bounding boxes allow us to extract region of interest (Plasmodium). </a:t>
            </a:r>
          </a:p>
          <a:p>
            <a:r>
              <a:rPr lang="en-US" sz="2400" dirty="0"/>
              <a:t>A </a:t>
            </a:r>
            <a:r>
              <a:rPr lang="en-US" sz="2400" dirty="0" err="1"/>
              <a:t>pretrained</a:t>
            </a:r>
            <a:r>
              <a:rPr lang="en-US" sz="2400" dirty="0"/>
              <a:t> Vgg16  model is fine tuned for Plasmodium species classification.</a:t>
            </a:r>
          </a:p>
          <a:p>
            <a:r>
              <a:rPr lang="en-US" sz="2400" dirty="0"/>
              <a:t> Training set is generated using contours of ground truth and extracting corresponding plasmodium.</a:t>
            </a:r>
          </a:p>
          <a:p>
            <a:pPr marL="0" indent="0">
              <a:buNone/>
            </a:pPr>
            <a:endParaRPr lang="en-US" sz="2000" dirty="0"/>
          </a:p>
        </p:txBody>
      </p:sp>
      <p:sp>
        <p:nvSpPr>
          <p:cNvPr id="4" name="Footer Placeholder 3"/>
          <p:cNvSpPr>
            <a:spLocks noGrp="1"/>
          </p:cNvSpPr>
          <p:nvPr>
            <p:ph type="ftr" sz="quarter" idx="11"/>
          </p:nvPr>
        </p:nvSpPr>
        <p:spPr/>
        <p:txBody>
          <a:bodyPr/>
          <a:lstStyle/>
          <a:p>
            <a:r>
              <a:rPr lang="en-US"/>
              <a:t>Deep Learing </a:t>
            </a:r>
            <a:r>
              <a:rPr lang="en-US" dirty="0"/>
              <a:t>Spring 2020, Group: G2B</a:t>
            </a:r>
          </a:p>
        </p:txBody>
      </p:sp>
      <p:pic>
        <p:nvPicPr>
          <p:cNvPr id="9" name="Picture 8"/>
          <p:cNvPicPr>
            <a:picLocks noChangeAspect="1"/>
          </p:cNvPicPr>
          <p:nvPr/>
        </p:nvPicPr>
        <p:blipFill rotWithShape="1">
          <a:blip r:embed="rId2"/>
          <a:srcRect l="13359" t="4112" r="3921" b="11040"/>
          <a:stretch/>
        </p:blipFill>
        <p:spPr>
          <a:xfrm>
            <a:off x="9185563" y="3693864"/>
            <a:ext cx="2064328" cy="2036618"/>
          </a:xfrm>
          <a:prstGeom prst="rect">
            <a:avLst/>
          </a:prstGeom>
        </p:spPr>
      </p:pic>
      <p:cxnSp>
        <p:nvCxnSpPr>
          <p:cNvPr id="11" name="Straight Arrow Connector 10"/>
          <p:cNvCxnSpPr>
            <a:stCxn id="9" idx="1"/>
          </p:cNvCxnSpPr>
          <p:nvPr/>
        </p:nvCxnSpPr>
        <p:spPr>
          <a:xfrm flipH="1">
            <a:off x="8686800" y="4712173"/>
            <a:ext cx="4987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3"/>
          <a:srcRect l="17756" t="6446" r="7779" b="8110"/>
          <a:stretch/>
        </p:blipFill>
        <p:spPr>
          <a:xfrm>
            <a:off x="7848611" y="4304913"/>
            <a:ext cx="748146" cy="1048764"/>
          </a:xfrm>
          <a:prstGeom prst="rect">
            <a:avLst/>
          </a:prstGeom>
        </p:spPr>
      </p:pic>
      <p:sp>
        <p:nvSpPr>
          <p:cNvPr id="15" name="TextBox 14"/>
          <p:cNvSpPr txBox="1"/>
          <p:nvPr/>
        </p:nvSpPr>
        <p:spPr>
          <a:xfrm>
            <a:off x="7779336" y="3966359"/>
            <a:ext cx="1025236" cy="338554"/>
          </a:xfrm>
          <a:prstGeom prst="rect">
            <a:avLst/>
          </a:prstGeom>
          <a:noFill/>
        </p:spPr>
        <p:txBody>
          <a:bodyPr wrap="square" rtlCol="0">
            <a:spAutoFit/>
          </a:bodyPr>
          <a:lstStyle/>
          <a:p>
            <a:r>
              <a:rPr lang="en-US" sz="1600" dirty="0">
                <a:solidFill>
                  <a:srgbClr val="FF0000"/>
                </a:solidFill>
              </a:rPr>
              <a:t>Malariae</a:t>
            </a:r>
            <a:endParaRPr lang="en-US" dirty="0">
              <a:solidFill>
                <a:srgbClr val="FF0000"/>
              </a:solidFill>
            </a:endParaRPr>
          </a:p>
        </p:txBody>
      </p:sp>
      <p:sp>
        <p:nvSpPr>
          <p:cNvPr id="17" name="TextBox 16"/>
          <p:cNvSpPr txBox="1"/>
          <p:nvPr/>
        </p:nvSpPr>
        <p:spPr>
          <a:xfrm>
            <a:off x="2785523" y="3712431"/>
            <a:ext cx="1417982" cy="369332"/>
          </a:xfrm>
          <a:prstGeom prst="rect">
            <a:avLst/>
          </a:prstGeom>
          <a:noFill/>
          <a:ln>
            <a:solidFill>
              <a:schemeClr val="tx1"/>
            </a:solidFill>
          </a:ln>
        </p:spPr>
        <p:txBody>
          <a:bodyPr wrap="square" rtlCol="0">
            <a:spAutoFit/>
          </a:bodyPr>
          <a:lstStyle/>
          <a:p>
            <a:r>
              <a:rPr lang="en-US" dirty="0"/>
              <a:t>Training Set</a:t>
            </a:r>
          </a:p>
        </p:txBody>
      </p:sp>
      <p:sp>
        <p:nvSpPr>
          <p:cNvPr id="20" name="Rectangle 19"/>
          <p:cNvSpPr/>
          <p:nvPr/>
        </p:nvSpPr>
        <p:spPr>
          <a:xfrm>
            <a:off x="2560236" y="4328565"/>
            <a:ext cx="1868555" cy="5243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Pretrained</a:t>
            </a:r>
            <a:r>
              <a:rPr lang="en-US" dirty="0"/>
              <a:t> VGG16 </a:t>
            </a:r>
          </a:p>
        </p:txBody>
      </p:sp>
      <p:sp>
        <p:nvSpPr>
          <p:cNvPr id="25" name="TextBox 24"/>
          <p:cNvSpPr txBox="1"/>
          <p:nvPr/>
        </p:nvSpPr>
        <p:spPr>
          <a:xfrm>
            <a:off x="11701670" y="5232880"/>
            <a:ext cx="490330" cy="369332"/>
          </a:xfrm>
          <a:prstGeom prst="rect">
            <a:avLst/>
          </a:prstGeom>
          <a:noFill/>
        </p:spPr>
        <p:txBody>
          <a:bodyPr wrap="square" rtlCol="0">
            <a:spAutoFit/>
          </a:bodyPr>
          <a:lstStyle/>
          <a:p>
            <a:r>
              <a:rPr lang="en-US" dirty="0"/>
              <a:t> </a:t>
            </a:r>
          </a:p>
        </p:txBody>
      </p:sp>
      <p:sp>
        <p:nvSpPr>
          <p:cNvPr id="26" name="Rectangle 25"/>
          <p:cNvSpPr/>
          <p:nvPr/>
        </p:nvSpPr>
        <p:spPr>
          <a:xfrm>
            <a:off x="5137781" y="3539355"/>
            <a:ext cx="6142383" cy="2345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17" idx="2"/>
          </p:cNvCxnSpPr>
          <p:nvPr/>
        </p:nvCxnSpPr>
        <p:spPr>
          <a:xfrm flipH="1">
            <a:off x="3494513" y="4081763"/>
            <a:ext cx="1" cy="2468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0" idx="2"/>
          </p:cNvCxnSpPr>
          <p:nvPr/>
        </p:nvCxnSpPr>
        <p:spPr>
          <a:xfrm flipH="1">
            <a:off x="3494513" y="4852947"/>
            <a:ext cx="1" cy="3260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027583" y="5179007"/>
            <a:ext cx="2902226" cy="369332"/>
          </a:xfrm>
          <a:prstGeom prst="rect">
            <a:avLst/>
          </a:prstGeom>
          <a:solidFill>
            <a:srgbClr val="00B050"/>
          </a:solidFill>
        </p:spPr>
        <p:txBody>
          <a:bodyPr wrap="square" rtlCol="0">
            <a:spAutoFit/>
          </a:bodyPr>
          <a:lstStyle/>
          <a:p>
            <a:pPr algn="ctr"/>
            <a:r>
              <a:rPr lang="en-US" dirty="0"/>
              <a:t>Ovale/ Vivax / Malariae</a:t>
            </a:r>
          </a:p>
        </p:txBody>
      </p:sp>
      <p:sp>
        <p:nvSpPr>
          <p:cNvPr id="35" name="TextBox 34"/>
          <p:cNvSpPr txBox="1"/>
          <p:nvPr/>
        </p:nvSpPr>
        <p:spPr>
          <a:xfrm>
            <a:off x="5355011" y="3755553"/>
            <a:ext cx="2416268" cy="1631216"/>
          </a:xfrm>
          <a:prstGeom prst="rect">
            <a:avLst/>
          </a:prstGeom>
          <a:noFill/>
        </p:spPr>
        <p:txBody>
          <a:bodyPr wrap="square" rtlCol="0">
            <a:spAutoFit/>
          </a:bodyPr>
          <a:lstStyle/>
          <a:p>
            <a:r>
              <a:rPr lang="en-US" sz="1600" dirty="0"/>
              <a:t>The training set contain vivax , </a:t>
            </a:r>
            <a:r>
              <a:rPr lang="en-US" sz="1600" dirty="0" err="1"/>
              <a:t>ovale</a:t>
            </a:r>
            <a:r>
              <a:rPr lang="en-US" sz="1600" dirty="0"/>
              <a:t> and Malariae plasmodium specified in ground truth mask.</a:t>
            </a:r>
          </a:p>
          <a:p>
            <a:r>
              <a:rPr lang="en-US" sz="1600" dirty="0"/>
              <a:t>Each class have 65 samples.</a:t>
            </a:r>
          </a:p>
        </p:txBody>
      </p:sp>
    </p:spTree>
    <p:extLst>
      <p:ext uri="{BB962C8B-B14F-4D97-AF65-F5344CB8AC3E}">
        <p14:creationId xmlns:p14="http://schemas.microsoft.com/office/powerpoint/2010/main" val="51131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548AD7-2E39-4A73-8A0E-7F9DF9AA8AD9}"/>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Our UNET Results</a:t>
            </a:r>
          </a:p>
        </p:txBody>
      </p:sp>
      <p:sp>
        <p:nvSpPr>
          <p:cNvPr id="4" name="Footer Placeholder 3">
            <a:extLst>
              <a:ext uri="{FF2B5EF4-FFF2-40B4-BE49-F238E27FC236}">
                <a16:creationId xmlns:a16="http://schemas.microsoft.com/office/drawing/2014/main" id="{808293A6-70A6-4B60-A474-5985F09E9ACC}"/>
              </a:ext>
            </a:extLst>
          </p:cNvPr>
          <p:cNvSpPr>
            <a:spLocks noGrp="1"/>
          </p:cNvSpPr>
          <p:nvPr>
            <p:ph type="ftr" sz="quarter" idx="11"/>
          </p:nvPr>
        </p:nvSpPr>
        <p:spPr/>
        <p:txBody>
          <a:bodyPr/>
          <a:lstStyle/>
          <a:p>
            <a:r>
              <a:rPr lang="en-US"/>
              <a:t>Deep Learing </a:t>
            </a:r>
            <a:r>
              <a:rPr lang="en-US" dirty="0"/>
              <a:t>Spring 2020</a:t>
            </a:r>
          </a:p>
        </p:txBody>
      </p:sp>
    </p:spTree>
    <p:extLst>
      <p:ext uri="{BB962C8B-B14F-4D97-AF65-F5344CB8AC3E}">
        <p14:creationId xmlns:p14="http://schemas.microsoft.com/office/powerpoint/2010/main" val="3522729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613"/>
            <a:ext cx="10515600" cy="602284"/>
          </a:xfrm>
          <a:ln>
            <a:solidFill>
              <a:schemeClr val="tx1"/>
            </a:solidFill>
          </a:ln>
        </p:spPr>
        <p:txBody>
          <a:bodyPr>
            <a:normAutofit/>
          </a:bodyPr>
          <a:lstStyle/>
          <a:p>
            <a:r>
              <a:rPr lang="en-US" sz="3200" b="1" dirty="0"/>
              <a:t>Training and results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1958" y="825636"/>
            <a:ext cx="4306963" cy="292472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474" y="750638"/>
            <a:ext cx="4224131" cy="286848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12924" b="9962"/>
          <a:stretch/>
        </p:blipFill>
        <p:spPr>
          <a:xfrm>
            <a:off x="1225528" y="3602559"/>
            <a:ext cx="3135994" cy="3118916"/>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3781" t="6182" r="2999" b="8498"/>
          <a:stretch/>
        </p:blipFill>
        <p:spPr>
          <a:xfrm>
            <a:off x="4984474" y="3750365"/>
            <a:ext cx="3048000" cy="3005650"/>
          </a:xfrm>
          <a:prstGeom prst="rect">
            <a:avLst/>
          </a:prstGeom>
        </p:spPr>
      </p:pic>
      <p:sp>
        <p:nvSpPr>
          <p:cNvPr id="12" name="TextBox 11"/>
          <p:cNvSpPr txBox="1"/>
          <p:nvPr/>
        </p:nvSpPr>
        <p:spPr>
          <a:xfrm>
            <a:off x="8655426" y="4838851"/>
            <a:ext cx="2994991" cy="923330"/>
          </a:xfrm>
          <a:prstGeom prst="rect">
            <a:avLst/>
          </a:prstGeom>
          <a:noFill/>
          <a:ln>
            <a:solidFill>
              <a:schemeClr val="tx1"/>
            </a:solidFill>
          </a:ln>
        </p:spPr>
        <p:txBody>
          <a:bodyPr wrap="square" rtlCol="0">
            <a:spAutoFit/>
          </a:bodyPr>
          <a:lstStyle/>
          <a:p>
            <a:r>
              <a:rPr lang="en-US" dirty="0"/>
              <a:t>The classifier provides us the accuracy of </a:t>
            </a:r>
            <a:r>
              <a:rPr lang="en-US" b="1" dirty="0"/>
              <a:t>68</a:t>
            </a:r>
            <a:r>
              <a:rPr lang="en-US" dirty="0"/>
              <a:t>%, with partial true positives </a:t>
            </a:r>
            <a:r>
              <a:rPr lang="en-US" b="1" dirty="0"/>
              <a:t>89</a:t>
            </a:r>
            <a:r>
              <a:rPr lang="en-US" dirty="0"/>
              <a:t>%.</a:t>
            </a:r>
          </a:p>
        </p:txBody>
      </p:sp>
    </p:spTree>
    <p:extLst>
      <p:ext uri="{BB962C8B-B14F-4D97-AF65-F5344CB8AC3E}">
        <p14:creationId xmlns:p14="http://schemas.microsoft.com/office/powerpoint/2010/main" val="2935386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548AD7-2E39-4A73-8A0E-7F9DF9AA8AD9}"/>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Stage Classification</a:t>
            </a:r>
          </a:p>
        </p:txBody>
      </p:sp>
      <p:sp>
        <p:nvSpPr>
          <p:cNvPr id="4" name="Footer Placeholder 3">
            <a:extLst>
              <a:ext uri="{FF2B5EF4-FFF2-40B4-BE49-F238E27FC236}">
                <a16:creationId xmlns:a16="http://schemas.microsoft.com/office/drawing/2014/main" id="{808293A6-70A6-4B60-A474-5985F09E9ACC}"/>
              </a:ext>
            </a:extLst>
          </p:cNvPr>
          <p:cNvSpPr>
            <a:spLocks noGrp="1"/>
          </p:cNvSpPr>
          <p:nvPr>
            <p:ph type="ftr" sz="quarter" idx="11"/>
          </p:nvPr>
        </p:nvSpPr>
        <p:spPr/>
        <p:txBody>
          <a:bodyPr/>
          <a:lstStyle/>
          <a:p>
            <a:r>
              <a:rPr lang="en-US"/>
              <a:t>Deep Learing </a:t>
            </a:r>
            <a:r>
              <a:rPr lang="en-US" dirty="0"/>
              <a:t>Spring 2020</a:t>
            </a:r>
          </a:p>
        </p:txBody>
      </p:sp>
    </p:spTree>
    <p:extLst>
      <p:ext uri="{BB962C8B-B14F-4D97-AF65-F5344CB8AC3E}">
        <p14:creationId xmlns:p14="http://schemas.microsoft.com/office/powerpoint/2010/main" val="843184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7084"/>
            <a:ext cx="10515600" cy="641049"/>
          </a:xfrm>
          <a:solidFill>
            <a:schemeClr val="bg1"/>
          </a:solidFill>
          <a:ln>
            <a:solidFill>
              <a:schemeClr val="tx1"/>
            </a:solidFill>
          </a:ln>
        </p:spPr>
        <p:txBody>
          <a:bodyPr>
            <a:normAutofit/>
          </a:bodyPr>
          <a:lstStyle/>
          <a:p>
            <a:r>
              <a:rPr lang="en-US" sz="3200" b="1" dirty="0"/>
              <a:t>Proposed Scheme ( For stage classification)</a:t>
            </a:r>
          </a:p>
        </p:txBody>
      </p:sp>
      <p:sp>
        <p:nvSpPr>
          <p:cNvPr id="3" name="Content Placeholder 2"/>
          <p:cNvSpPr>
            <a:spLocks noGrp="1"/>
          </p:cNvSpPr>
          <p:nvPr>
            <p:ph idx="1"/>
          </p:nvPr>
        </p:nvSpPr>
        <p:spPr>
          <a:xfrm>
            <a:off x="838200" y="927652"/>
            <a:ext cx="10515600" cy="5455993"/>
          </a:xfrm>
          <a:ln>
            <a:solidFill>
              <a:schemeClr val="tx1"/>
            </a:solidFill>
          </a:ln>
        </p:spPr>
        <p:txBody>
          <a:bodyPr/>
          <a:lstStyle/>
          <a:p>
            <a:pPr marL="0" indent="0">
              <a:buNone/>
            </a:pPr>
            <a:r>
              <a:rPr lang="en-US" dirty="0"/>
              <a:t> </a:t>
            </a:r>
          </a:p>
        </p:txBody>
      </p:sp>
      <p:sp>
        <p:nvSpPr>
          <p:cNvPr id="4" name="Footer Placeholder 3"/>
          <p:cNvSpPr>
            <a:spLocks noGrp="1"/>
          </p:cNvSpPr>
          <p:nvPr>
            <p:ph type="ftr" sz="quarter" idx="11"/>
          </p:nvPr>
        </p:nvSpPr>
        <p:spPr/>
        <p:txBody>
          <a:bodyPr/>
          <a:lstStyle/>
          <a:p>
            <a:r>
              <a:rPr lang="en-US" dirty="0"/>
              <a:t>Deep Learning Spring 2020,  Group: G2B</a:t>
            </a:r>
          </a:p>
        </p:txBody>
      </p:sp>
      <p:pic>
        <p:nvPicPr>
          <p:cNvPr id="10" name="Picture 9"/>
          <p:cNvPicPr>
            <a:picLocks noChangeAspect="1"/>
          </p:cNvPicPr>
          <p:nvPr/>
        </p:nvPicPr>
        <p:blipFill>
          <a:blip r:embed="rId2"/>
          <a:stretch>
            <a:fillRect/>
          </a:stretch>
        </p:blipFill>
        <p:spPr>
          <a:xfrm>
            <a:off x="1253767" y="1150210"/>
            <a:ext cx="9806828" cy="3736571"/>
          </a:xfrm>
          <a:prstGeom prst="rect">
            <a:avLst/>
          </a:prstGeom>
        </p:spPr>
      </p:pic>
    </p:spTree>
    <p:extLst>
      <p:ext uri="{BB962C8B-B14F-4D97-AF65-F5344CB8AC3E}">
        <p14:creationId xmlns:p14="http://schemas.microsoft.com/office/powerpoint/2010/main" val="1034752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AA25-B6D2-4E7B-BAF6-9ED3234D1E2D}"/>
              </a:ext>
            </a:extLst>
          </p:cNvPr>
          <p:cNvSpPr>
            <a:spLocks noGrp="1"/>
          </p:cNvSpPr>
          <p:nvPr>
            <p:ph type="ctrTitle"/>
          </p:nvPr>
        </p:nvSpPr>
        <p:spPr/>
        <p:txBody>
          <a:bodyPr>
            <a:normAutofit/>
          </a:bodyPr>
          <a:lstStyle/>
          <a:p>
            <a:r>
              <a:rPr lang="en-US" sz="4000" dirty="0"/>
              <a:t>Deep learning approach to detect malaria from microscopic images</a:t>
            </a:r>
          </a:p>
        </p:txBody>
      </p:sp>
      <p:sp>
        <p:nvSpPr>
          <p:cNvPr id="4" name="Footer Placeholder 3">
            <a:extLst>
              <a:ext uri="{FF2B5EF4-FFF2-40B4-BE49-F238E27FC236}">
                <a16:creationId xmlns:a16="http://schemas.microsoft.com/office/drawing/2014/main" id="{3FBAB7F7-1AC7-4916-8955-2FE14A142604}"/>
              </a:ext>
            </a:extLst>
          </p:cNvPr>
          <p:cNvSpPr>
            <a:spLocks noGrp="1"/>
          </p:cNvSpPr>
          <p:nvPr>
            <p:ph type="ftr" sz="quarter" idx="11"/>
          </p:nvPr>
        </p:nvSpPr>
        <p:spPr/>
        <p:txBody>
          <a:bodyPr/>
          <a:lstStyle/>
          <a:p>
            <a:r>
              <a:rPr lang="en-US"/>
              <a:t>Deep Learing </a:t>
            </a:r>
            <a:r>
              <a:rPr lang="en-US" dirty="0"/>
              <a:t>Spring 2020</a:t>
            </a:r>
          </a:p>
        </p:txBody>
      </p:sp>
      <p:sp>
        <p:nvSpPr>
          <p:cNvPr id="5" name="TextBox 4">
            <a:extLst>
              <a:ext uri="{FF2B5EF4-FFF2-40B4-BE49-F238E27FC236}">
                <a16:creationId xmlns:a16="http://schemas.microsoft.com/office/drawing/2014/main" id="{4B1F3F69-11E9-472F-B917-7D4AAC49E9B2}"/>
              </a:ext>
            </a:extLst>
          </p:cNvPr>
          <p:cNvSpPr txBox="1"/>
          <p:nvPr/>
        </p:nvSpPr>
        <p:spPr>
          <a:xfrm>
            <a:off x="4323471" y="3594630"/>
            <a:ext cx="3545058" cy="1200329"/>
          </a:xfrm>
          <a:prstGeom prst="rect">
            <a:avLst/>
          </a:prstGeom>
          <a:noFill/>
        </p:spPr>
        <p:txBody>
          <a:bodyPr wrap="square" rtlCol="0">
            <a:spAutoFit/>
          </a:bodyPr>
          <a:lstStyle/>
          <a:p>
            <a:pPr algn="ctr"/>
            <a:r>
              <a:rPr lang="en-US" sz="2400" dirty="0"/>
              <a:t>Original Authors: Vijayalakshmi &amp; Rajesh </a:t>
            </a:r>
            <a:r>
              <a:rPr lang="en-US" sz="2400" dirty="0" err="1"/>
              <a:t>Kanna</a:t>
            </a:r>
            <a:endParaRPr lang="en-US" sz="2400" dirty="0"/>
          </a:p>
        </p:txBody>
      </p:sp>
      <p:sp>
        <p:nvSpPr>
          <p:cNvPr id="3" name="TextBox 2">
            <a:extLst>
              <a:ext uri="{FF2B5EF4-FFF2-40B4-BE49-F238E27FC236}">
                <a16:creationId xmlns:a16="http://schemas.microsoft.com/office/drawing/2014/main" id="{DB5DB22C-36C9-4E65-AD99-7E9242EB0143}"/>
              </a:ext>
            </a:extLst>
          </p:cNvPr>
          <p:cNvSpPr txBox="1"/>
          <p:nvPr/>
        </p:nvSpPr>
        <p:spPr>
          <a:xfrm flipH="1">
            <a:off x="2852737" y="5206322"/>
            <a:ext cx="6486525" cy="369332"/>
          </a:xfrm>
          <a:prstGeom prst="rect">
            <a:avLst/>
          </a:prstGeom>
          <a:noFill/>
        </p:spPr>
        <p:txBody>
          <a:bodyPr wrap="square" rtlCol="0">
            <a:spAutoFit/>
          </a:bodyPr>
          <a:lstStyle/>
          <a:p>
            <a:pPr algn="ctr"/>
            <a:r>
              <a:rPr lang="en-US" dirty="0"/>
              <a:t>Published: 11 January 2019, Multimedia Tools and Applications</a:t>
            </a:r>
          </a:p>
        </p:txBody>
      </p:sp>
      <p:sp>
        <p:nvSpPr>
          <p:cNvPr id="6" name="TextBox 5">
            <a:extLst>
              <a:ext uri="{FF2B5EF4-FFF2-40B4-BE49-F238E27FC236}">
                <a16:creationId xmlns:a16="http://schemas.microsoft.com/office/drawing/2014/main" id="{459B363C-12D3-4812-AF80-8D099DDBE549}"/>
              </a:ext>
            </a:extLst>
          </p:cNvPr>
          <p:cNvSpPr txBox="1"/>
          <p:nvPr/>
        </p:nvSpPr>
        <p:spPr>
          <a:xfrm>
            <a:off x="3702325" y="834887"/>
            <a:ext cx="4787348" cy="584775"/>
          </a:xfrm>
          <a:prstGeom prst="rect">
            <a:avLst/>
          </a:prstGeom>
          <a:noFill/>
        </p:spPr>
        <p:txBody>
          <a:bodyPr wrap="square" rtlCol="0">
            <a:spAutoFit/>
          </a:bodyPr>
          <a:lstStyle/>
          <a:p>
            <a:pPr algn="ctr"/>
            <a:r>
              <a:rPr lang="en-US" sz="3200" dirty="0">
                <a:ln w="0"/>
                <a:solidFill>
                  <a:schemeClr val="accent1"/>
                </a:solidFill>
                <a:effectLst>
                  <a:outerShdw blurRad="38100" dist="25400" dir="5400000" algn="ctr" rotWithShape="0">
                    <a:srgbClr val="6E747A">
                      <a:alpha val="43000"/>
                    </a:srgbClr>
                  </a:outerShdw>
                </a:effectLst>
              </a:rPr>
              <a:t>THE STARTING POINT</a:t>
            </a:r>
          </a:p>
        </p:txBody>
      </p:sp>
    </p:spTree>
    <p:extLst>
      <p:ext uri="{BB962C8B-B14F-4D97-AF65-F5344CB8AC3E}">
        <p14:creationId xmlns:p14="http://schemas.microsoft.com/office/powerpoint/2010/main" val="1611805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613"/>
            <a:ext cx="10515600" cy="602284"/>
          </a:xfrm>
          <a:ln>
            <a:solidFill>
              <a:schemeClr val="tx1"/>
            </a:solidFill>
          </a:ln>
        </p:spPr>
        <p:txBody>
          <a:bodyPr>
            <a:normAutofit/>
          </a:bodyPr>
          <a:lstStyle/>
          <a:p>
            <a:r>
              <a:rPr lang="en-US" sz="3200" b="1" dirty="0"/>
              <a:t>UNET for stage classification  ( Dataset </a:t>
            </a:r>
            <a:r>
              <a:rPr lang="en-US" sz="3200" b="1" dirty="0" err="1"/>
              <a:t>Preprocesing</a:t>
            </a:r>
            <a:r>
              <a:rPr lang="en-US" sz="3200" b="1" dirty="0"/>
              <a:t>)</a:t>
            </a:r>
          </a:p>
        </p:txBody>
      </p:sp>
      <p:sp>
        <p:nvSpPr>
          <p:cNvPr id="3" name="Content Placeholder 2"/>
          <p:cNvSpPr>
            <a:spLocks noGrp="1"/>
          </p:cNvSpPr>
          <p:nvPr>
            <p:ph idx="1"/>
          </p:nvPr>
        </p:nvSpPr>
        <p:spPr>
          <a:xfrm>
            <a:off x="838200" y="1069145"/>
            <a:ext cx="10515600" cy="5542670"/>
          </a:xfrm>
          <a:ln>
            <a:solidFill>
              <a:schemeClr val="tx1"/>
            </a:solidFill>
          </a:ln>
        </p:spPr>
        <p:txBody>
          <a:bodyPr/>
          <a:lstStyle/>
          <a:p>
            <a:r>
              <a:rPr lang="en-US" dirty="0"/>
              <a:t>  </a:t>
            </a:r>
            <a:r>
              <a:rPr lang="en-US" sz="2000" dirty="0"/>
              <a:t>Used BBBC041 dataset to generate mask against the infected cells using annotations provided.</a:t>
            </a:r>
            <a:endParaRPr lang="en-US"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r>
              <a:rPr lang="en-US" sz="2000" dirty="0"/>
              <a:t>The classifier is trained using the cropped cells,</a:t>
            </a:r>
          </a:p>
          <a:p>
            <a:endParaRPr lang="en-US" sz="2000" dirty="0"/>
          </a:p>
          <a:p>
            <a:endParaRPr lang="en-US" sz="2000" dirty="0"/>
          </a:p>
          <a:p>
            <a:endParaRPr lang="en-US" sz="2000" dirty="0"/>
          </a:p>
          <a:p>
            <a:r>
              <a:rPr lang="en-US" sz="2000" dirty="0"/>
              <a:t>The classifier is trained using focal loss.</a:t>
            </a:r>
          </a:p>
          <a:p>
            <a:pPr marL="0" indent="0">
              <a:buNone/>
            </a:pPr>
            <a:endParaRPr lang="en-US" sz="2000" dirty="0"/>
          </a:p>
        </p:txBody>
      </p:sp>
      <p:sp>
        <p:nvSpPr>
          <p:cNvPr id="14" name="Rectangle 13"/>
          <p:cNvSpPr/>
          <p:nvPr/>
        </p:nvSpPr>
        <p:spPr>
          <a:xfrm>
            <a:off x="8503566" y="3951331"/>
            <a:ext cx="2635554" cy="2031325"/>
          </a:xfrm>
          <a:prstGeom prst="rect">
            <a:avLst/>
          </a:prstGeom>
          <a:ln>
            <a:solidFill>
              <a:schemeClr val="tx1"/>
            </a:solidFill>
          </a:ln>
        </p:spPr>
        <p:txBody>
          <a:bodyPr wrap="square">
            <a:spAutoFit/>
          </a:bodyPr>
          <a:lstStyle/>
          <a:p>
            <a:pPr algn="just"/>
            <a:r>
              <a:rPr lang="en-US" dirty="0"/>
              <a:t>red blood cell         77420</a:t>
            </a:r>
          </a:p>
          <a:p>
            <a:pPr algn="just"/>
            <a:r>
              <a:rPr lang="en-US" dirty="0">
                <a:solidFill>
                  <a:srgbClr val="FF0000"/>
                </a:solidFill>
              </a:rPr>
              <a:t>trophozoite             1473</a:t>
            </a:r>
          </a:p>
          <a:p>
            <a:pPr algn="just"/>
            <a:r>
              <a:rPr lang="en-US" dirty="0">
                <a:solidFill>
                  <a:srgbClr val="FF0000"/>
                </a:solidFill>
              </a:rPr>
              <a:t>difficult                     441</a:t>
            </a:r>
          </a:p>
          <a:p>
            <a:pPr algn="just"/>
            <a:r>
              <a:rPr lang="en-US" dirty="0">
                <a:solidFill>
                  <a:srgbClr val="FF0000"/>
                </a:solidFill>
              </a:rPr>
              <a:t>ring                           353</a:t>
            </a:r>
          </a:p>
          <a:p>
            <a:pPr algn="just"/>
            <a:r>
              <a:rPr lang="en-US" dirty="0" err="1">
                <a:solidFill>
                  <a:srgbClr val="FF0000"/>
                </a:solidFill>
              </a:rPr>
              <a:t>schizont</a:t>
            </a:r>
            <a:r>
              <a:rPr lang="en-US" dirty="0">
                <a:solidFill>
                  <a:srgbClr val="FF0000"/>
                </a:solidFill>
              </a:rPr>
              <a:t>                    179</a:t>
            </a:r>
          </a:p>
          <a:p>
            <a:pPr algn="just"/>
            <a:r>
              <a:rPr lang="en-US" dirty="0">
                <a:solidFill>
                  <a:srgbClr val="FF0000"/>
                </a:solidFill>
              </a:rPr>
              <a:t>gametocyte              144</a:t>
            </a:r>
          </a:p>
          <a:p>
            <a:pPr algn="just"/>
            <a:r>
              <a:rPr lang="en-US" dirty="0"/>
              <a:t>leukocyte                  103</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2767" y="1659988"/>
            <a:ext cx="2493273" cy="18699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242" y="1659987"/>
            <a:ext cx="2628483" cy="1869955"/>
          </a:xfrm>
          <a:prstGeom prst="rect">
            <a:avLst/>
          </a:prstGeom>
        </p:spPr>
      </p:pic>
      <p:pic>
        <p:nvPicPr>
          <p:cNvPr id="15" name="Picture 14"/>
          <p:cNvPicPr>
            <a:picLocks noChangeAspect="1"/>
          </p:cNvPicPr>
          <p:nvPr/>
        </p:nvPicPr>
        <p:blipFill>
          <a:blip r:embed="rId4"/>
          <a:stretch>
            <a:fillRect/>
          </a:stretch>
        </p:blipFill>
        <p:spPr>
          <a:xfrm>
            <a:off x="3810852" y="4761316"/>
            <a:ext cx="657225" cy="619125"/>
          </a:xfrm>
          <a:prstGeom prst="rect">
            <a:avLst/>
          </a:prstGeom>
        </p:spPr>
      </p:pic>
      <p:cxnSp>
        <p:nvCxnSpPr>
          <p:cNvPr id="17" name="Straight Arrow Connector 16"/>
          <p:cNvCxnSpPr/>
          <p:nvPr/>
        </p:nvCxnSpPr>
        <p:spPr>
          <a:xfrm flipH="1">
            <a:off x="4545649" y="2594964"/>
            <a:ext cx="3880345" cy="2372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134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828" y="243409"/>
            <a:ext cx="11521440" cy="602284"/>
          </a:xfrm>
          <a:ln>
            <a:solidFill>
              <a:schemeClr val="tx1"/>
            </a:solidFill>
          </a:ln>
        </p:spPr>
        <p:txBody>
          <a:bodyPr>
            <a:normAutofit/>
          </a:bodyPr>
          <a:lstStyle/>
          <a:p>
            <a:r>
              <a:rPr lang="en-US" sz="3200" b="1" dirty="0"/>
              <a:t>UNET for stage classification  ( Results)</a:t>
            </a:r>
          </a:p>
        </p:txBody>
      </p:sp>
      <p:sp>
        <p:nvSpPr>
          <p:cNvPr id="3" name="Content Placeholder 2"/>
          <p:cNvSpPr>
            <a:spLocks noGrp="1"/>
          </p:cNvSpPr>
          <p:nvPr>
            <p:ph idx="1"/>
          </p:nvPr>
        </p:nvSpPr>
        <p:spPr>
          <a:xfrm>
            <a:off x="379828" y="1040386"/>
            <a:ext cx="11521440" cy="5683971"/>
          </a:xfrm>
          <a:ln>
            <a:solidFill>
              <a:schemeClr val="tx1"/>
            </a:solidFill>
          </a:ln>
        </p:spPr>
        <p:txBody>
          <a:bodyPr/>
          <a:lstStyle/>
          <a:p>
            <a:r>
              <a:rPr lang="en-US" sz="2000" dirty="0"/>
              <a:t>The UNET is trained using mean square error for 50 epoch.</a:t>
            </a:r>
          </a:p>
          <a:p>
            <a:endParaRPr lang="en-US" sz="2000" dirty="0"/>
          </a:p>
          <a:p>
            <a:r>
              <a:rPr lang="en-US" sz="2000" dirty="0"/>
              <a:t>The Resnet18 is trained  using focal loss to deal with the  class </a:t>
            </a:r>
          </a:p>
          <a:p>
            <a:pPr marL="0" indent="0">
              <a:buNone/>
            </a:pPr>
            <a:r>
              <a:rPr lang="en-US" sz="2000" dirty="0"/>
              <a:t>    imbalance.</a:t>
            </a:r>
          </a:p>
          <a:p>
            <a:pPr marL="0" indent="0">
              <a:buNone/>
            </a:pPr>
            <a:endParaRPr lang="en-US" sz="2000" dirty="0"/>
          </a:p>
          <a:p>
            <a:r>
              <a:rPr lang="en-US" sz="2000" dirty="0"/>
              <a:t>Complete network is trained for the cropped cell images</a:t>
            </a:r>
          </a:p>
          <a:p>
            <a:pPr marL="0" indent="0">
              <a:buNone/>
            </a:pPr>
            <a:r>
              <a:rPr lang="en-US" sz="2000" dirty="0"/>
              <a:t>    The network s trained on 10 epochs and achieved the test accuracy of 87 %. </a:t>
            </a:r>
          </a:p>
          <a:p>
            <a:pPr marL="0" indent="0">
              <a:buNone/>
            </a:pPr>
            <a:endParaRPr lang="en-US" sz="2000" dirty="0"/>
          </a:p>
          <a:p>
            <a:endParaRPr lang="en-US" sz="2000" dirty="0"/>
          </a:p>
          <a:p>
            <a:endParaRPr lang="en-US" sz="2000" dirty="0"/>
          </a:p>
          <a:p>
            <a:pPr marL="0" indent="0">
              <a:buNone/>
            </a:pPr>
            <a:endParaRPr lang="en-US" sz="2000" dirty="0"/>
          </a:p>
        </p:txBody>
      </p:sp>
      <p:pic>
        <p:nvPicPr>
          <p:cNvPr id="7" name="Picture 6"/>
          <p:cNvPicPr>
            <a:picLocks noChangeAspect="1"/>
          </p:cNvPicPr>
          <p:nvPr/>
        </p:nvPicPr>
        <p:blipFill>
          <a:blip r:embed="rId2"/>
          <a:stretch>
            <a:fillRect/>
          </a:stretch>
        </p:blipFill>
        <p:spPr>
          <a:xfrm>
            <a:off x="8000012" y="1040386"/>
            <a:ext cx="3788714" cy="2666967"/>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335" y="3839368"/>
            <a:ext cx="4248442" cy="288498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972" y="3839578"/>
            <a:ext cx="4313039" cy="2928854"/>
          </a:xfrm>
          <a:prstGeom prst="rect">
            <a:avLst/>
          </a:prstGeom>
        </p:spPr>
      </p:pic>
    </p:spTree>
    <p:extLst>
      <p:ext uri="{BB962C8B-B14F-4D97-AF65-F5344CB8AC3E}">
        <p14:creationId xmlns:p14="http://schemas.microsoft.com/office/powerpoint/2010/main" val="1536709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828" y="243409"/>
            <a:ext cx="11521440" cy="602284"/>
          </a:xfrm>
          <a:ln>
            <a:solidFill>
              <a:schemeClr val="tx1"/>
            </a:solidFill>
          </a:ln>
        </p:spPr>
        <p:txBody>
          <a:bodyPr>
            <a:normAutofit/>
          </a:bodyPr>
          <a:lstStyle/>
          <a:p>
            <a:r>
              <a:rPr lang="en-US" sz="3200" b="1" dirty="0"/>
              <a:t>UNET for stage classification  (Classification)</a:t>
            </a:r>
          </a:p>
        </p:txBody>
      </p:sp>
      <p:sp>
        <p:nvSpPr>
          <p:cNvPr id="3" name="Content Placeholder 2"/>
          <p:cNvSpPr>
            <a:spLocks noGrp="1"/>
          </p:cNvSpPr>
          <p:nvPr>
            <p:ph idx="1"/>
          </p:nvPr>
        </p:nvSpPr>
        <p:spPr>
          <a:xfrm>
            <a:off x="379828" y="1040386"/>
            <a:ext cx="11521440" cy="5683971"/>
          </a:xfrm>
          <a:ln>
            <a:solidFill>
              <a:schemeClr val="tx1"/>
            </a:solidFill>
          </a:ln>
        </p:spPr>
        <p:txBody>
          <a:bodyPr/>
          <a:lstStyle/>
          <a:p>
            <a:pPr marL="0" indent="0">
              <a:buNone/>
            </a:pPr>
            <a:endParaRPr lang="en-US" sz="2000" dirty="0"/>
          </a:p>
          <a:p>
            <a:r>
              <a:rPr lang="en-US" sz="2400" dirty="0"/>
              <a:t>The confusion matrix of the classifier is followed,</a:t>
            </a:r>
          </a:p>
          <a:p>
            <a:pPr marL="0" indent="0">
              <a:buNone/>
            </a:pPr>
            <a:r>
              <a:rPr lang="en-US" sz="2000" dirty="0"/>
              <a:t> </a:t>
            </a:r>
          </a:p>
        </p:txBody>
      </p:sp>
      <p:graphicFrame>
        <p:nvGraphicFramePr>
          <p:cNvPr id="4" name="Table 3"/>
          <p:cNvGraphicFramePr>
            <a:graphicFrameLocks noGrp="1"/>
          </p:cNvGraphicFramePr>
          <p:nvPr>
            <p:extLst>
              <p:ext uri="{D42A27DB-BD31-4B8C-83A1-F6EECF244321}">
                <p14:modId xmlns:p14="http://schemas.microsoft.com/office/powerpoint/2010/main" val="447476290"/>
              </p:ext>
            </p:extLst>
          </p:nvPr>
        </p:nvGraphicFramePr>
        <p:xfrm>
          <a:off x="6797599" y="1744081"/>
          <a:ext cx="4895555" cy="1955410"/>
        </p:xfrm>
        <a:graphic>
          <a:graphicData uri="http://schemas.openxmlformats.org/drawingml/2006/table">
            <a:tbl>
              <a:tblPr firstRow="1" bandRow="1">
                <a:tableStyleId>{5C22544A-7EE6-4342-B048-85BDC9FD1C3A}</a:tableStyleId>
              </a:tblPr>
              <a:tblGrid>
                <a:gridCol w="956601">
                  <a:extLst>
                    <a:ext uri="{9D8B030D-6E8A-4147-A177-3AD203B41FA5}">
                      <a16:colId xmlns:a16="http://schemas.microsoft.com/office/drawing/2014/main" val="2128565480"/>
                    </a:ext>
                  </a:extLst>
                </a:gridCol>
                <a:gridCol w="690085">
                  <a:extLst>
                    <a:ext uri="{9D8B030D-6E8A-4147-A177-3AD203B41FA5}">
                      <a16:colId xmlns:a16="http://schemas.microsoft.com/office/drawing/2014/main" val="1910271981"/>
                    </a:ext>
                  </a:extLst>
                </a:gridCol>
                <a:gridCol w="1038451">
                  <a:extLst>
                    <a:ext uri="{9D8B030D-6E8A-4147-A177-3AD203B41FA5}">
                      <a16:colId xmlns:a16="http://schemas.microsoft.com/office/drawing/2014/main" val="7507394"/>
                    </a:ext>
                  </a:extLst>
                </a:gridCol>
                <a:gridCol w="568882">
                  <a:extLst>
                    <a:ext uri="{9D8B030D-6E8A-4147-A177-3AD203B41FA5}">
                      <a16:colId xmlns:a16="http://schemas.microsoft.com/office/drawing/2014/main" val="817810722"/>
                    </a:ext>
                  </a:extLst>
                </a:gridCol>
                <a:gridCol w="740871">
                  <a:extLst>
                    <a:ext uri="{9D8B030D-6E8A-4147-A177-3AD203B41FA5}">
                      <a16:colId xmlns:a16="http://schemas.microsoft.com/office/drawing/2014/main" val="3668801828"/>
                    </a:ext>
                  </a:extLst>
                </a:gridCol>
                <a:gridCol w="900665">
                  <a:extLst>
                    <a:ext uri="{9D8B030D-6E8A-4147-A177-3AD203B41FA5}">
                      <a16:colId xmlns:a16="http://schemas.microsoft.com/office/drawing/2014/main" val="418555902"/>
                    </a:ext>
                  </a:extLst>
                </a:gridCol>
              </a:tblGrid>
              <a:tr h="371611">
                <a:tc>
                  <a:txBody>
                    <a:bodyPr/>
                    <a:lstStyle/>
                    <a:p>
                      <a:pPr algn="ct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a:t>Difficult</a:t>
                      </a:r>
                    </a:p>
                  </a:txBody>
                  <a:tcPr/>
                </a:tc>
                <a:tc>
                  <a:txBody>
                    <a:bodyPr/>
                    <a:lstStyle/>
                    <a:p>
                      <a:pPr algn="ctr"/>
                      <a:r>
                        <a:rPr lang="en-US" sz="1200" b="0" dirty="0"/>
                        <a:t>gametocyte</a:t>
                      </a:r>
                    </a:p>
                  </a:txBody>
                  <a:tcPr/>
                </a:tc>
                <a:tc>
                  <a:txBody>
                    <a:bodyPr/>
                    <a:lstStyle/>
                    <a:p>
                      <a:pPr algn="ctr"/>
                      <a:r>
                        <a:rPr lang="en-US" sz="1200" b="0" dirty="0"/>
                        <a:t>ring</a:t>
                      </a:r>
                    </a:p>
                  </a:txBody>
                  <a:tcPr/>
                </a:tc>
                <a:tc>
                  <a:txBody>
                    <a:bodyPr/>
                    <a:lstStyle/>
                    <a:p>
                      <a:pPr algn="ctr"/>
                      <a:r>
                        <a:rPr lang="en-US" sz="1200" b="0" dirty="0" err="1"/>
                        <a:t>schizont</a:t>
                      </a:r>
                      <a:endParaRPr lang="en-US" sz="1200" b="0" dirty="0"/>
                    </a:p>
                  </a:txBody>
                  <a:tcPr/>
                </a:tc>
                <a:tc>
                  <a:txBody>
                    <a:bodyPr/>
                    <a:lstStyle/>
                    <a:p>
                      <a:pPr algn="ctr"/>
                      <a:r>
                        <a:rPr lang="en-US" sz="1200" b="0" dirty="0"/>
                        <a:t>trophozoite</a:t>
                      </a:r>
                    </a:p>
                  </a:txBody>
                  <a:tcPr/>
                </a:tc>
                <a:extLst>
                  <a:ext uri="{0D108BD9-81ED-4DB2-BD59-A6C34878D82A}">
                    <a16:rowId xmlns:a16="http://schemas.microsoft.com/office/drawing/2014/main" val="3448697445"/>
                  </a:ext>
                </a:extLst>
              </a:tr>
              <a:tr h="298877">
                <a:tc>
                  <a:txBody>
                    <a:bodyPr/>
                    <a:lstStyle/>
                    <a:p>
                      <a:pPr algn="ctr"/>
                      <a:r>
                        <a:rPr lang="en-US" sz="1200" b="1" dirty="0"/>
                        <a:t>Difficult</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5</a:t>
                      </a:r>
                    </a:p>
                  </a:txBody>
                  <a:tcPr/>
                </a:tc>
                <a:extLst>
                  <a:ext uri="{0D108BD9-81ED-4DB2-BD59-A6C34878D82A}">
                    <a16:rowId xmlns:a16="http://schemas.microsoft.com/office/drawing/2014/main" val="2214985035"/>
                  </a:ext>
                </a:extLst>
              </a:tr>
              <a:tr h="298877">
                <a:tc>
                  <a:txBody>
                    <a:bodyPr/>
                    <a:lstStyle/>
                    <a:p>
                      <a:pPr algn="ctr"/>
                      <a:r>
                        <a:rPr lang="en-US" sz="1200" b="1" dirty="0"/>
                        <a:t>gametocyte</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extLst>
                  <a:ext uri="{0D108BD9-81ED-4DB2-BD59-A6C34878D82A}">
                    <a16:rowId xmlns:a16="http://schemas.microsoft.com/office/drawing/2014/main" val="3009427920"/>
                  </a:ext>
                </a:extLst>
              </a:tr>
              <a:tr h="315557">
                <a:tc>
                  <a:txBody>
                    <a:bodyPr/>
                    <a:lstStyle/>
                    <a:p>
                      <a:pPr algn="ctr"/>
                      <a:r>
                        <a:rPr lang="en-US" sz="1200" b="1" dirty="0"/>
                        <a:t>ring</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125</a:t>
                      </a:r>
                    </a:p>
                  </a:txBody>
                  <a:tcPr/>
                </a:tc>
                <a:tc>
                  <a:txBody>
                    <a:bodyPr/>
                    <a:lstStyle/>
                    <a:p>
                      <a:pPr algn="ctr"/>
                      <a:r>
                        <a:rPr lang="en-US" sz="1200" dirty="0"/>
                        <a:t>0</a:t>
                      </a:r>
                    </a:p>
                  </a:txBody>
                  <a:tcPr/>
                </a:tc>
                <a:tc>
                  <a:txBody>
                    <a:bodyPr/>
                    <a:lstStyle/>
                    <a:p>
                      <a:pPr algn="ctr"/>
                      <a:r>
                        <a:rPr lang="en-US" sz="1200" dirty="0"/>
                        <a:t>38</a:t>
                      </a:r>
                    </a:p>
                  </a:txBody>
                  <a:tcPr/>
                </a:tc>
                <a:extLst>
                  <a:ext uri="{0D108BD9-81ED-4DB2-BD59-A6C34878D82A}">
                    <a16:rowId xmlns:a16="http://schemas.microsoft.com/office/drawing/2014/main" val="1733535872"/>
                  </a:ext>
                </a:extLst>
              </a:tr>
              <a:tr h="298877">
                <a:tc>
                  <a:txBody>
                    <a:bodyPr/>
                    <a:lstStyle/>
                    <a:p>
                      <a:pPr algn="ctr"/>
                      <a:r>
                        <a:rPr lang="en-US" sz="1200" b="1" dirty="0" err="1"/>
                        <a:t>schizont</a:t>
                      </a:r>
                      <a:endParaRPr lang="en-US" sz="1200" b="1" dirty="0"/>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11</a:t>
                      </a:r>
                    </a:p>
                  </a:txBody>
                  <a:tcPr/>
                </a:tc>
                <a:extLst>
                  <a:ext uri="{0D108BD9-81ED-4DB2-BD59-A6C34878D82A}">
                    <a16:rowId xmlns:a16="http://schemas.microsoft.com/office/drawing/2014/main" val="578231884"/>
                  </a:ext>
                </a:extLst>
              </a:tr>
              <a:tr h="371611">
                <a:tc>
                  <a:txBody>
                    <a:bodyPr/>
                    <a:lstStyle/>
                    <a:p>
                      <a:pPr algn="ctr"/>
                      <a:r>
                        <a:rPr lang="en-US" sz="1200" b="1" dirty="0"/>
                        <a:t>trophozoite</a:t>
                      </a:r>
                    </a:p>
                  </a:txBody>
                  <a:tcPr/>
                </a:tc>
                <a:tc>
                  <a:txBody>
                    <a:bodyPr/>
                    <a:lstStyle/>
                    <a:p>
                      <a:pPr algn="ctr"/>
                      <a:r>
                        <a:rPr lang="en-US" sz="1200" dirty="0"/>
                        <a:t>0</a:t>
                      </a:r>
                    </a:p>
                  </a:txBody>
                  <a:tcPr/>
                </a:tc>
                <a:tc>
                  <a:txBody>
                    <a:bodyPr/>
                    <a:lstStyle/>
                    <a:p>
                      <a:pPr algn="ctr"/>
                      <a:r>
                        <a:rPr lang="en-US" sz="1200" dirty="0"/>
                        <a:t>0</a:t>
                      </a:r>
                    </a:p>
                  </a:txBody>
                  <a:tcPr/>
                </a:tc>
                <a:tc>
                  <a:txBody>
                    <a:bodyPr/>
                    <a:lstStyle/>
                    <a:p>
                      <a:pPr algn="ctr"/>
                      <a:r>
                        <a:rPr lang="en-US" sz="1200" dirty="0"/>
                        <a:t>19</a:t>
                      </a:r>
                    </a:p>
                  </a:txBody>
                  <a:tcPr/>
                </a:tc>
                <a:tc>
                  <a:txBody>
                    <a:bodyPr/>
                    <a:lstStyle/>
                    <a:p>
                      <a:pPr algn="ctr"/>
                      <a:r>
                        <a:rPr lang="en-US" sz="1200" dirty="0"/>
                        <a:t>0</a:t>
                      </a:r>
                    </a:p>
                  </a:txBody>
                  <a:tcPr/>
                </a:tc>
                <a:tc>
                  <a:txBody>
                    <a:bodyPr/>
                    <a:lstStyle/>
                    <a:p>
                      <a:pPr algn="ctr"/>
                      <a:r>
                        <a:rPr lang="en-US" sz="1200" dirty="0"/>
                        <a:t>90</a:t>
                      </a:r>
                    </a:p>
                  </a:txBody>
                  <a:tcPr/>
                </a:tc>
                <a:extLst>
                  <a:ext uri="{0D108BD9-81ED-4DB2-BD59-A6C34878D82A}">
                    <a16:rowId xmlns:a16="http://schemas.microsoft.com/office/drawing/2014/main" val="2682950820"/>
                  </a:ext>
                </a:extLst>
              </a:tr>
            </a:tbl>
          </a:graphicData>
        </a:graphic>
      </p:graphicFrame>
      <p:pic>
        <p:nvPicPr>
          <p:cNvPr id="8" name="Content Placeholder 20">
            <a:extLst>
              <a:ext uri="{FF2B5EF4-FFF2-40B4-BE49-F238E27FC236}">
                <a16:creationId xmlns:a16="http://schemas.microsoft.com/office/drawing/2014/main" id="{F2CE4251-2B55-4669-84EC-B41FC601E072}"/>
              </a:ext>
            </a:extLst>
          </p:cNvPr>
          <p:cNvPicPr>
            <a:picLocks noChangeAspect="1"/>
          </p:cNvPicPr>
          <p:nvPr/>
        </p:nvPicPr>
        <p:blipFill rotWithShape="1">
          <a:blip r:embed="rId2">
            <a:extLst>
              <a:ext uri="{28A0092B-C50C-407E-A947-70E740481C1C}">
                <a14:useLocalDpi xmlns:a14="http://schemas.microsoft.com/office/drawing/2010/main" val="0"/>
              </a:ext>
            </a:extLst>
          </a:blip>
          <a:srcRect r="4447"/>
          <a:stretch/>
        </p:blipFill>
        <p:spPr>
          <a:xfrm>
            <a:off x="7839196" y="4036892"/>
            <a:ext cx="3429472" cy="2532943"/>
          </a:xfrm>
          <a:prstGeom prst="rect">
            <a:avLst/>
          </a:prstGeom>
        </p:spPr>
      </p:pic>
      <p:sp>
        <p:nvSpPr>
          <p:cNvPr id="5" name="TextBox 4"/>
          <p:cNvSpPr txBox="1"/>
          <p:nvPr/>
        </p:nvSpPr>
        <p:spPr>
          <a:xfrm>
            <a:off x="928914" y="2057011"/>
            <a:ext cx="5660572"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Difficult cells are not annotated to be belonging to any class.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a:t>
            </a:r>
            <a:r>
              <a:rPr lang="en-US" sz="2000" dirty="0" err="1"/>
              <a:t>schizont</a:t>
            </a:r>
            <a:r>
              <a:rPr lang="en-US" sz="2000" dirty="0"/>
              <a:t> and trophozoite are highly related in shape causing a wrong detection.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Some cells are infected with the intermediate stage as they have a development cycle before rapturing.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9649" y="5423898"/>
            <a:ext cx="834670" cy="95024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2771" y="5359432"/>
            <a:ext cx="1238769" cy="107917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36" y="5488365"/>
            <a:ext cx="1176903" cy="950240"/>
          </a:xfrm>
          <a:prstGeom prst="rect">
            <a:avLst/>
          </a:prstGeom>
        </p:spPr>
      </p:pic>
      <p:sp>
        <p:nvSpPr>
          <p:cNvPr id="13" name="TextBox 12"/>
          <p:cNvSpPr txBox="1"/>
          <p:nvPr/>
        </p:nvSpPr>
        <p:spPr>
          <a:xfrm>
            <a:off x="1515354" y="5114026"/>
            <a:ext cx="1124585" cy="369332"/>
          </a:xfrm>
          <a:prstGeom prst="rect">
            <a:avLst/>
          </a:prstGeom>
          <a:noFill/>
        </p:spPr>
        <p:txBody>
          <a:bodyPr wrap="square" rtlCol="0">
            <a:spAutoFit/>
          </a:bodyPr>
          <a:lstStyle/>
          <a:p>
            <a:pPr algn="ctr"/>
            <a:r>
              <a:rPr lang="en-US" dirty="0"/>
              <a:t>Ring</a:t>
            </a:r>
          </a:p>
        </p:txBody>
      </p:sp>
      <p:sp>
        <p:nvSpPr>
          <p:cNvPr id="14" name="TextBox 13"/>
          <p:cNvSpPr txBox="1"/>
          <p:nvPr/>
        </p:nvSpPr>
        <p:spPr>
          <a:xfrm>
            <a:off x="3647595" y="4986949"/>
            <a:ext cx="1460355" cy="369332"/>
          </a:xfrm>
          <a:prstGeom prst="rect">
            <a:avLst/>
          </a:prstGeom>
          <a:noFill/>
        </p:spPr>
        <p:txBody>
          <a:bodyPr wrap="square" rtlCol="0">
            <a:spAutoFit/>
          </a:bodyPr>
          <a:lstStyle/>
          <a:p>
            <a:pPr algn="ctr"/>
            <a:r>
              <a:rPr lang="en-US" dirty="0"/>
              <a:t>Trophozoite</a:t>
            </a:r>
          </a:p>
        </p:txBody>
      </p:sp>
      <p:sp>
        <p:nvSpPr>
          <p:cNvPr id="15" name="TextBox 14"/>
          <p:cNvSpPr txBox="1"/>
          <p:nvPr/>
        </p:nvSpPr>
        <p:spPr>
          <a:xfrm>
            <a:off x="5351393" y="4954716"/>
            <a:ext cx="1460355" cy="369332"/>
          </a:xfrm>
          <a:prstGeom prst="rect">
            <a:avLst/>
          </a:prstGeom>
          <a:noFill/>
        </p:spPr>
        <p:txBody>
          <a:bodyPr wrap="square" rtlCol="0">
            <a:spAutoFit/>
          </a:bodyPr>
          <a:lstStyle/>
          <a:p>
            <a:pPr algn="ctr"/>
            <a:r>
              <a:rPr lang="en-US" dirty="0"/>
              <a:t> </a:t>
            </a:r>
            <a:r>
              <a:rPr lang="en-US" dirty="0" err="1"/>
              <a:t>schizont</a:t>
            </a:r>
            <a:r>
              <a:rPr lang="en-US" dirty="0"/>
              <a:t> </a:t>
            </a:r>
          </a:p>
        </p:txBody>
      </p:sp>
    </p:spTree>
    <p:extLst>
      <p:ext uri="{BB962C8B-B14F-4D97-AF65-F5344CB8AC3E}">
        <p14:creationId xmlns:p14="http://schemas.microsoft.com/office/powerpoint/2010/main" val="2480140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828" y="243409"/>
            <a:ext cx="11521440" cy="602284"/>
          </a:xfrm>
          <a:ln>
            <a:solidFill>
              <a:schemeClr val="tx1"/>
            </a:solidFill>
          </a:ln>
        </p:spPr>
        <p:txBody>
          <a:bodyPr>
            <a:normAutofit/>
          </a:bodyPr>
          <a:lstStyle/>
          <a:p>
            <a:r>
              <a:rPr lang="en-US" sz="3200" b="1" dirty="0"/>
              <a:t>UNET Network and Results</a:t>
            </a:r>
          </a:p>
        </p:txBody>
      </p:sp>
      <p:sp>
        <p:nvSpPr>
          <p:cNvPr id="3" name="Content Placeholder 2"/>
          <p:cNvSpPr>
            <a:spLocks noGrp="1"/>
          </p:cNvSpPr>
          <p:nvPr>
            <p:ph idx="1"/>
          </p:nvPr>
        </p:nvSpPr>
        <p:spPr>
          <a:xfrm>
            <a:off x="379828" y="1040386"/>
            <a:ext cx="11521440" cy="5683971"/>
          </a:xfrm>
          <a:ln>
            <a:solidFill>
              <a:schemeClr val="tx1"/>
            </a:solidFill>
          </a:ln>
        </p:spPr>
        <p:txBody>
          <a:bodyPr/>
          <a:lstStyle/>
          <a:p>
            <a:pPr marL="0" indent="0">
              <a:buNone/>
            </a:pPr>
            <a:endParaRPr lang="en-US" sz="2000" dirty="0"/>
          </a:p>
          <a:p>
            <a:pPr marL="0" indent="0">
              <a:buNone/>
            </a:pPr>
            <a:endParaRPr lang="en-US" sz="2000" dirty="0"/>
          </a:p>
        </p:txBody>
      </p:sp>
      <p:cxnSp>
        <p:nvCxnSpPr>
          <p:cNvPr id="24" name="Straight Connector 23"/>
          <p:cNvCxnSpPr/>
          <p:nvPr/>
        </p:nvCxnSpPr>
        <p:spPr>
          <a:xfrm>
            <a:off x="6140548" y="1195754"/>
            <a:ext cx="0" cy="5373546"/>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2"/>
          <a:stretch>
            <a:fillRect/>
          </a:stretch>
        </p:blipFill>
        <p:spPr>
          <a:xfrm>
            <a:off x="6980100" y="1863183"/>
            <a:ext cx="4165048" cy="3412653"/>
          </a:xfrm>
          <a:prstGeom prst="rect">
            <a:avLst/>
          </a:prstGeom>
        </p:spPr>
      </p:pic>
      <p:sp>
        <p:nvSpPr>
          <p:cNvPr id="34" name="TextBox 33"/>
          <p:cNvSpPr txBox="1"/>
          <p:nvPr/>
        </p:nvSpPr>
        <p:spPr>
          <a:xfrm>
            <a:off x="2344881" y="1962591"/>
            <a:ext cx="1683026" cy="338554"/>
          </a:xfrm>
          <a:prstGeom prst="rect">
            <a:avLst/>
          </a:prstGeom>
          <a:noFill/>
          <a:ln>
            <a:solidFill>
              <a:schemeClr val="tx1"/>
            </a:solidFill>
          </a:ln>
        </p:spPr>
        <p:txBody>
          <a:bodyPr wrap="square" rtlCol="0">
            <a:spAutoFit/>
          </a:bodyPr>
          <a:lstStyle/>
          <a:p>
            <a:pPr algn="ctr"/>
            <a:r>
              <a:rPr lang="en-US" sz="1600" dirty="0">
                <a:solidFill>
                  <a:srgbClr val="FF0000"/>
                </a:solidFill>
              </a:rPr>
              <a:t>Predicted</a:t>
            </a:r>
            <a:endParaRPr lang="en-US" dirty="0">
              <a:solidFill>
                <a:srgbClr val="FF0000"/>
              </a:solidFill>
            </a:endParaRPr>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09" y="2301145"/>
            <a:ext cx="4874370" cy="3489605"/>
          </a:xfrm>
          <a:prstGeom prst="rect">
            <a:avLst/>
          </a:prstGeom>
        </p:spPr>
      </p:pic>
    </p:spTree>
    <p:extLst>
      <p:ext uri="{BB962C8B-B14F-4D97-AF65-F5344CB8AC3E}">
        <p14:creationId xmlns:p14="http://schemas.microsoft.com/office/powerpoint/2010/main" val="975658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828" y="243409"/>
            <a:ext cx="11521440" cy="602284"/>
          </a:xfrm>
          <a:ln>
            <a:solidFill>
              <a:schemeClr val="tx1"/>
            </a:solidFill>
          </a:ln>
        </p:spPr>
        <p:txBody>
          <a:bodyPr>
            <a:normAutofit/>
          </a:bodyPr>
          <a:lstStyle/>
          <a:p>
            <a:r>
              <a:rPr lang="en-US" sz="3200" b="1" dirty="0"/>
              <a:t>UNET Network and Results</a:t>
            </a:r>
          </a:p>
        </p:txBody>
      </p:sp>
      <p:sp>
        <p:nvSpPr>
          <p:cNvPr id="3" name="Content Placeholder 2"/>
          <p:cNvSpPr>
            <a:spLocks noGrp="1"/>
          </p:cNvSpPr>
          <p:nvPr>
            <p:ph idx="1"/>
          </p:nvPr>
        </p:nvSpPr>
        <p:spPr>
          <a:xfrm>
            <a:off x="379828" y="1040386"/>
            <a:ext cx="11521440" cy="5683971"/>
          </a:xfrm>
          <a:ln>
            <a:solidFill>
              <a:schemeClr val="tx1"/>
            </a:solidFill>
          </a:ln>
        </p:spPr>
        <p:txBody>
          <a:bodyPr/>
          <a:lstStyle/>
          <a:p>
            <a:pPr marL="0" indent="0">
              <a:buNone/>
            </a:pPr>
            <a:endParaRPr lang="en-US" sz="2000" dirty="0"/>
          </a:p>
          <a:p>
            <a:pPr marL="0" indent="0">
              <a:buNone/>
            </a:pPr>
            <a:endParaRPr lang="en-US" sz="2000" dirty="0"/>
          </a:p>
        </p:txBody>
      </p:sp>
      <p:cxnSp>
        <p:nvCxnSpPr>
          <p:cNvPr id="24" name="Straight Connector 23"/>
          <p:cNvCxnSpPr/>
          <p:nvPr/>
        </p:nvCxnSpPr>
        <p:spPr>
          <a:xfrm>
            <a:off x="6140548" y="1195754"/>
            <a:ext cx="0" cy="5373546"/>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344881" y="1582764"/>
            <a:ext cx="1683026" cy="338554"/>
          </a:xfrm>
          <a:prstGeom prst="rect">
            <a:avLst/>
          </a:prstGeom>
          <a:noFill/>
          <a:ln>
            <a:solidFill>
              <a:schemeClr val="tx1"/>
            </a:solidFill>
          </a:ln>
        </p:spPr>
        <p:txBody>
          <a:bodyPr wrap="square" rtlCol="0">
            <a:spAutoFit/>
          </a:bodyPr>
          <a:lstStyle/>
          <a:p>
            <a:pPr algn="ctr"/>
            <a:r>
              <a:rPr lang="en-US" sz="1600" dirty="0">
                <a:solidFill>
                  <a:srgbClr val="FF0000"/>
                </a:solidFill>
              </a:rPr>
              <a:t>Predicted</a:t>
            </a:r>
            <a:endParaRPr lang="en-US"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59" y="1976007"/>
            <a:ext cx="4694040" cy="3360505"/>
          </a:xfrm>
          <a:prstGeom prst="rect">
            <a:avLst/>
          </a:prstGeom>
        </p:spPr>
      </p:pic>
      <p:sp>
        <p:nvSpPr>
          <p:cNvPr id="11" name="TextBox 10"/>
          <p:cNvSpPr txBox="1"/>
          <p:nvPr/>
        </p:nvSpPr>
        <p:spPr>
          <a:xfrm>
            <a:off x="8179395" y="1528136"/>
            <a:ext cx="1683026" cy="338554"/>
          </a:xfrm>
          <a:prstGeom prst="rect">
            <a:avLst/>
          </a:prstGeom>
          <a:noFill/>
          <a:ln>
            <a:solidFill>
              <a:schemeClr val="tx1"/>
            </a:solidFill>
          </a:ln>
        </p:spPr>
        <p:txBody>
          <a:bodyPr wrap="square" rtlCol="0">
            <a:spAutoFit/>
          </a:bodyPr>
          <a:lstStyle/>
          <a:p>
            <a:pPr algn="ctr"/>
            <a:r>
              <a:rPr lang="en-US" sz="1600" dirty="0">
                <a:solidFill>
                  <a:srgbClr val="FF0000"/>
                </a:solidFill>
              </a:rPr>
              <a:t>Ground truth </a:t>
            </a:r>
          </a:p>
        </p:txBody>
      </p:sp>
      <p:pic>
        <p:nvPicPr>
          <p:cNvPr id="12" name="Picture 11"/>
          <p:cNvPicPr>
            <a:picLocks noChangeAspect="1"/>
          </p:cNvPicPr>
          <p:nvPr/>
        </p:nvPicPr>
        <p:blipFill>
          <a:blip r:embed="rId3"/>
          <a:stretch>
            <a:fillRect/>
          </a:stretch>
        </p:blipFill>
        <p:spPr>
          <a:xfrm>
            <a:off x="6871102" y="1976007"/>
            <a:ext cx="4299613" cy="3007091"/>
          </a:xfrm>
          <a:prstGeom prst="rect">
            <a:avLst/>
          </a:prstGeom>
        </p:spPr>
      </p:pic>
      <p:sp>
        <p:nvSpPr>
          <p:cNvPr id="13" name="Rectangle 12"/>
          <p:cNvSpPr/>
          <p:nvPr/>
        </p:nvSpPr>
        <p:spPr>
          <a:xfrm>
            <a:off x="7736830" y="2935563"/>
            <a:ext cx="1032719" cy="307777"/>
          </a:xfrm>
          <a:prstGeom prst="rect">
            <a:avLst/>
          </a:prstGeom>
        </p:spPr>
        <p:txBody>
          <a:bodyPr wrap="none">
            <a:spAutoFit/>
          </a:bodyPr>
          <a:lstStyle/>
          <a:p>
            <a:r>
              <a:rPr lang="en-US" sz="1400" dirty="0">
                <a:solidFill>
                  <a:srgbClr val="FF0000"/>
                </a:solidFill>
              </a:rPr>
              <a:t>trophozoite</a:t>
            </a:r>
            <a:endParaRPr lang="en-US" dirty="0"/>
          </a:p>
        </p:txBody>
      </p:sp>
    </p:spTree>
    <p:extLst>
      <p:ext uri="{BB962C8B-B14F-4D97-AF65-F5344CB8AC3E}">
        <p14:creationId xmlns:p14="http://schemas.microsoft.com/office/powerpoint/2010/main" val="3352039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828" y="243409"/>
            <a:ext cx="11521440" cy="602284"/>
          </a:xfrm>
          <a:ln>
            <a:solidFill>
              <a:schemeClr val="tx1"/>
            </a:solidFill>
          </a:ln>
        </p:spPr>
        <p:txBody>
          <a:bodyPr>
            <a:normAutofit/>
          </a:bodyPr>
          <a:lstStyle/>
          <a:p>
            <a:r>
              <a:rPr lang="en-US" sz="3200" b="1" dirty="0"/>
              <a:t>UNET Network and Results</a:t>
            </a:r>
          </a:p>
        </p:txBody>
      </p:sp>
      <p:sp>
        <p:nvSpPr>
          <p:cNvPr id="3" name="Content Placeholder 2"/>
          <p:cNvSpPr>
            <a:spLocks noGrp="1"/>
          </p:cNvSpPr>
          <p:nvPr>
            <p:ph idx="1"/>
          </p:nvPr>
        </p:nvSpPr>
        <p:spPr>
          <a:xfrm>
            <a:off x="379828" y="1040386"/>
            <a:ext cx="11521440" cy="5683971"/>
          </a:xfrm>
          <a:ln>
            <a:solidFill>
              <a:schemeClr val="tx1"/>
            </a:solidFill>
          </a:ln>
        </p:spPr>
        <p:txBody>
          <a:bodyPr/>
          <a:lstStyle/>
          <a:p>
            <a:pPr marL="0" indent="0">
              <a:buNone/>
            </a:pPr>
            <a:endParaRPr lang="en-US" sz="2000" dirty="0"/>
          </a:p>
          <a:p>
            <a:pPr marL="0" indent="0">
              <a:buNone/>
            </a:pPr>
            <a:endParaRPr lang="en-US" sz="2000" dirty="0"/>
          </a:p>
        </p:txBody>
      </p:sp>
      <p:cxnSp>
        <p:nvCxnSpPr>
          <p:cNvPr id="24" name="Straight Connector 23"/>
          <p:cNvCxnSpPr/>
          <p:nvPr/>
        </p:nvCxnSpPr>
        <p:spPr>
          <a:xfrm>
            <a:off x="6140548" y="1195754"/>
            <a:ext cx="0" cy="5373546"/>
          </a:xfrm>
          <a:prstGeom prst="line">
            <a:avLst/>
          </a:prstGeom>
          <a:ln>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344881" y="1582764"/>
            <a:ext cx="1683026" cy="338554"/>
          </a:xfrm>
          <a:prstGeom prst="rect">
            <a:avLst/>
          </a:prstGeom>
          <a:noFill/>
          <a:ln>
            <a:solidFill>
              <a:schemeClr val="tx1"/>
            </a:solidFill>
          </a:ln>
        </p:spPr>
        <p:txBody>
          <a:bodyPr wrap="square" rtlCol="0">
            <a:spAutoFit/>
          </a:bodyPr>
          <a:lstStyle/>
          <a:p>
            <a:pPr algn="ctr"/>
            <a:r>
              <a:rPr lang="en-US" sz="1600" dirty="0">
                <a:solidFill>
                  <a:srgbClr val="FF0000"/>
                </a:solidFill>
              </a:rPr>
              <a:t>Predicted</a:t>
            </a:r>
            <a:endParaRPr lang="en-US" dirty="0">
              <a:solidFill>
                <a:srgbClr val="FF0000"/>
              </a:solidFill>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465" y="1976007"/>
            <a:ext cx="4963613" cy="3553495"/>
          </a:xfrm>
          <a:prstGeom prst="rect">
            <a:avLst/>
          </a:prstGeom>
        </p:spPr>
      </p:pic>
      <p:pic>
        <p:nvPicPr>
          <p:cNvPr id="5" name="Picture 4"/>
          <p:cNvPicPr>
            <a:picLocks noChangeAspect="1"/>
          </p:cNvPicPr>
          <p:nvPr/>
        </p:nvPicPr>
        <p:blipFill>
          <a:blip r:embed="rId3"/>
          <a:stretch>
            <a:fillRect/>
          </a:stretch>
        </p:blipFill>
        <p:spPr>
          <a:xfrm>
            <a:off x="6789332" y="1403550"/>
            <a:ext cx="4718713" cy="3938357"/>
          </a:xfrm>
          <a:prstGeom prst="rect">
            <a:avLst/>
          </a:prstGeom>
        </p:spPr>
      </p:pic>
    </p:spTree>
    <p:extLst>
      <p:ext uri="{BB962C8B-B14F-4D97-AF65-F5344CB8AC3E}">
        <p14:creationId xmlns:p14="http://schemas.microsoft.com/office/powerpoint/2010/main" val="3699122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825" y="365126"/>
            <a:ext cx="11171583" cy="509518"/>
          </a:xfrm>
        </p:spPr>
        <p:txBody>
          <a:bodyPr>
            <a:normAutofit fontScale="90000"/>
          </a:bodyPr>
          <a:lstStyle/>
          <a:p>
            <a:r>
              <a:rPr lang="en-US" dirty="0"/>
              <a:t>Limitations</a:t>
            </a:r>
          </a:p>
        </p:txBody>
      </p:sp>
      <p:sp>
        <p:nvSpPr>
          <p:cNvPr id="3" name="Content Placeholder 2"/>
          <p:cNvSpPr>
            <a:spLocks noGrp="1"/>
          </p:cNvSpPr>
          <p:nvPr>
            <p:ph idx="1"/>
          </p:nvPr>
        </p:nvSpPr>
        <p:spPr>
          <a:xfrm>
            <a:off x="463825" y="1060174"/>
            <a:ext cx="11171583" cy="5296176"/>
          </a:xfrm>
        </p:spPr>
        <p:txBody>
          <a:bodyPr>
            <a:normAutofit/>
          </a:bodyPr>
          <a:lstStyle/>
          <a:p>
            <a:endParaRPr lang="en-US" dirty="0"/>
          </a:p>
          <a:p>
            <a:r>
              <a:rPr lang="en-US" sz="2400" dirty="0"/>
              <a:t>As, both the networks are trained separately, and are not optimized for the exact plasmodium, and can not achieve accuracy beyond a specific value.</a:t>
            </a:r>
          </a:p>
          <a:p>
            <a:endParaRPr lang="en-US" sz="2400" dirty="0"/>
          </a:p>
          <a:p>
            <a:r>
              <a:rPr lang="en-US" sz="2400" dirty="0"/>
              <a:t>The UNET is trained with the </a:t>
            </a:r>
            <a:r>
              <a:rPr lang="en-US" sz="2400" dirty="0">
                <a:solidFill>
                  <a:srgbClr val="FF0000"/>
                </a:solidFill>
              </a:rPr>
              <a:t>mean square loss </a:t>
            </a:r>
            <a:r>
              <a:rPr lang="en-US" sz="2400" dirty="0"/>
              <a:t>and the classification stage is trained for the </a:t>
            </a:r>
            <a:r>
              <a:rPr lang="en-US" sz="2400" dirty="0">
                <a:solidFill>
                  <a:srgbClr val="FF0000"/>
                </a:solidFill>
              </a:rPr>
              <a:t>cross entropy</a:t>
            </a:r>
            <a:r>
              <a:rPr lang="en-US" sz="2400" dirty="0"/>
              <a:t>. The bounding boxes are calculated using contour detection, which is not a robust method. </a:t>
            </a:r>
          </a:p>
          <a:p>
            <a:endParaRPr lang="en-US" sz="2400" dirty="0"/>
          </a:p>
          <a:p>
            <a:r>
              <a:rPr lang="en-US" sz="2400" dirty="0"/>
              <a:t>We need a method which can learn to predict the bounding box or deal with the objectiveness score.</a:t>
            </a:r>
            <a:endParaRPr lang="en-US" dirty="0"/>
          </a:p>
        </p:txBody>
      </p:sp>
      <p:sp>
        <p:nvSpPr>
          <p:cNvPr id="4" name="Footer Placeholder 3"/>
          <p:cNvSpPr>
            <a:spLocks noGrp="1"/>
          </p:cNvSpPr>
          <p:nvPr>
            <p:ph type="ftr" sz="quarter" idx="11"/>
          </p:nvPr>
        </p:nvSpPr>
        <p:spPr/>
        <p:txBody>
          <a:bodyPr/>
          <a:lstStyle/>
          <a:p>
            <a:r>
              <a:rPr lang="en-US" dirty="0"/>
              <a:t>Deep Learning Spring 2020</a:t>
            </a:r>
          </a:p>
        </p:txBody>
      </p:sp>
    </p:spTree>
    <p:extLst>
      <p:ext uri="{BB962C8B-B14F-4D97-AF65-F5344CB8AC3E}">
        <p14:creationId xmlns:p14="http://schemas.microsoft.com/office/powerpoint/2010/main" val="2133816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E02842-E25D-45C3-901B-A60A0CCAEEBD}"/>
              </a:ext>
            </a:extLst>
          </p:cNvPr>
          <p:cNvSpPr>
            <a:spLocks noGrp="1"/>
          </p:cNvSpPr>
          <p:nvPr>
            <p:ph type="title"/>
          </p:nvPr>
        </p:nvSpPr>
        <p:spPr>
          <a:xfrm>
            <a:off x="838200" y="2743684"/>
            <a:ext cx="10515600" cy="1845779"/>
          </a:xfrm>
        </p:spPr>
        <p:txBody>
          <a:bodyPr/>
          <a:lstStyle/>
          <a:p>
            <a:r>
              <a:rPr lang="en-US" dirty="0"/>
              <a:t>YOLOv3</a:t>
            </a:r>
          </a:p>
        </p:txBody>
      </p:sp>
      <p:sp>
        <p:nvSpPr>
          <p:cNvPr id="6" name="Text Placeholder 5">
            <a:extLst>
              <a:ext uri="{FF2B5EF4-FFF2-40B4-BE49-F238E27FC236}">
                <a16:creationId xmlns:a16="http://schemas.microsoft.com/office/drawing/2014/main" id="{818BF443-0DCE-4510-8A6F-272B0836FD45}"/>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5D5E24DF-5028-45BF-BA0E-7D2CEC5165C0}"/>
              </a:ext>
            </a:extLst>
          </p:cNvPr>
          <p:cNvSpPr>
            <a:spLocks noGrp="1"/>
          </p:cNvSpPr>
          <p:nvPr>
            <p:ph type="ftr" sz="quarter" idx="11"/>
          </p:nvPr>
        </p:nvSpPr>
        <p:spPr/>
        <p:txBody>
          <a:bodyPr/>
          <a:lstStyle/>
          <a:p>
            <a:r>
              <a:rPr lang="en-US"/>
              <a:t>Deep Learing </a:t>
            </a:r>
            <a:r>
              <a:rPr lang="en-US" dirty="0"/>
              <a:t>Spring 2020</a:t>
            </a:r>
          </a:p>
        </p:txBody>
      </p:sp>
    </p:spTree>
    <p:extLst>
      <p:ext uri="{BB962C8B-B14F-4D97-AF65-F5344CB8AC3E}">
        <p14:creationId xmlns:p14="http://schemas.microsoft.com/office/powerpoint/2010/main" val="581956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Deep Learning Spring 2020</a:t>
            </a:r>
          </a:p>
        </p:txBody>
      </p:sp>
      <p:pic>
        <p:nvPicPr>
          <p:cNvPr id="5" name="Picture 4"/>
          <p:cNvPicPr>
            <a:picLocks noChangeAspect="1"/>
          </p:cNvPicPr>
          <p:nvPr/>
        </p:nvPicPr>
        <p:blipFill>
          <a:blip r:embed="rId2"/>
          <a:stretch>
            <a:fillRect/>
          </a:stretch>
        </p:blipFill>
        <p:spPr>
          <a:xfrm>
            <a:off x="8153400" y="1060173"/>
            <a:ext cx="3254947" cy="5028164"/>
          </a:xfrm>
          <a:prstGeom prst="rect">
            <a:avLst/>
          </a:prstGeom>
        </p:spPr>
      </p:pic>
      <p:sp>
        <p:nvSpPr>
          <p:cNvPr id="7" name="TextBox 6"/>
          <p:cNvSpPr txBox="1"/>
          <p:nvPr/>
        </p:nvSpPr>
        <p:spPr>
          <a:xfrm>
            <a:off x="689113" y="304800"/>
            <a:ext cx="10045148" cy="523220"/>
          </a:xfrm>
          <a:prstGeom prst="rect">
            <a:avLst/>
          </a:prstGeom>
          <a:noFill/>
          <a:ln>
            <a:solidFill>
              <a:srgbClr val="FF0000"/>
            </a:solidFill>
          </a:ln>
        </p:spPr>
        <p:txBody>
          <a:bodyPr wrap="square" rtlCol="0">
            <a:spAutoFit/>
          </a:bodyPr>
          <a:lstStyle/>
          <a:p>
            <a:r>
              <a:rPr lang="en-US" sz="2800" dirty="0"/>
              <a:t>Architecture of Yolo-v3</a:t>
            </a:r>
          </a:p>
        </p:txBody>
      </p:sp>
      <p:sp>
        <p:nvSpPr>
          <p:cNvPr id="8" name="TextBox 7"/>
          <p:cNvSpPr txBox="1"/>
          <p:nvPr/>
        </p:nvSpPr>
        <p:spPr>
          <a:xfrm>
            <a:off x="689113" y="1194690"/>
            <a:ext cx="7354957" cy="4893647"/>
          </a:xfrm>
          <a:prstGeom prst="rect">
            <a:avLst/>
          </a:prstGeom>
          <a:noFill/>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YOLOv3 predicts boxes at 3 different scales thus gaining an ability to deal with nearby and smaller object more efficiently.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Yolo-v3 uses darknet-53 Architecture to as a feature extractor. It has 53 convolution layers.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For class prediction uses binary cross entropy loss.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trained yolo using binary cross entropy loss and using focal loss to deal with the class imbalance.</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715953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Deep Learning Spring 2020</a:t>
            </a:r>
          </a:p>
        </p:txBody>
      </p:sp>
      <p:sp>
        <p:nvSpPr>
          <p:cNvPr id="7" name="TextBox 6"/>
          <p:cNvSpPr txBox="1"/>
          <p:nvPr/>
        </p:nvSpPr>
        <p:spPr>
          <a:xfrm>
            <a:off x="689113" y="145142"/>
            <a:ext cx="10045148" cy="523220"/>
          </a:xfrm>
          <a:prstGeom prst="rect">
            <a:avLst/>
          </a:prstGeom>
          <a:noFill/>
          <a:ln>
            <a:solidFill>
              <a:schemeClr val="tx1"/>
            </a:solidFill>
          </a:ln>
        </p:spPr>
        <p:txBody>
          <a:bodyPr wrap="square" rtlCol="0">
            <a:spAutoFit/>
          </a:bodyPr>
          <a:lstStyle/>
          <a:p>
            <a:r>
              <a:rPr lang="en-US" sz="2800" dirty="0"/>
              <a:t>Training of Yolo-v3</a:t>
            </a:r>
          </a:p>
        </p:txBody>
      </p:sp>
      <p:sp>
        <p:nvSpPr>
          <p:cNvPr id="8" name="TextBox 7"/>
          <p:cNvSpPr txBox="1"/>
          <p:nvPr/>
        </p:nvSpPr>
        <p:spPr>
          <a:xfrm>
            <a:off x="689113" y="1349434"/>
            <a:ext cx="7859801" cy="4154984"/>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trained and used yolov3 for stage classification.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yolov3 is trained using BBBC041 dataset.</a:t>
            </a:r>
          </a:p>
          <a:p>
            <a:endParaRPr lang="en-US" sz="2400" dirty="0"/>
          </a:p>
          <a:p>
            <a:pPr marL="285750" indent="-285750">
              <a:buFont typeface="Arial" panose="020B0604020202020204" pitchFamily="34" charset="0"/>
              <a:buChar char="•"/>
            </a:pPr>
            <a:r>
              <a:rPr lang="en-US" sz="2400" dirty="0"/>
              <a:t>By default yolov3 is trained using binary cross entropy loss.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 our case we trained the Yolov3 for </a:t>
            </a:r>
          </a:p>
          <a:p>
            <a:pPr marL="2114550" lvl="4" indent="-285750">
              <a:buFont typeface="Arial" panose="020B0604020202020204" pitchFamily="34" charset="0"/>
              <a:buChar char="•"/>
            </a:pPr>
            <a:r>
              <a:rPr lang="en-US" sz="2400" dirty="0"/>
              <a:t>Focal loss</a:t>
            </a:r>
          </a:p>
          <a:p>
            <a:pPr marL="2114550" lvl="4" indent="-285750">
              <a:buFont typeface="Arial" panose="020B0604020202020204" pitchFamily="34" charset="0"/>
              <a:buChar char="•"/>
            </a:pPr>
            <a:r>
              <a:rPr lang="en-US" sz="2400" dirty="0"/>
              <a:t>Binary Cross entropy Loss</a:t>
            </a:r>
          </a:p>
          <a:p>
            <a:pPr marL="285750" indent="-285750">
              <a:buFont typeface="Arial" panose="020B0604020202020204" pitchFamily="34" charset="0"/>
              <a:buChar char="•"/>
            </a:pPr>
            <a:endParaRPr lang="en-US" sz="2400" dirty="0"/>
          </a:p>
        </p:txBody>
      </p:sp>
      <p:sp>
        <p:nvSpPr>
          <p:cNvPr id="6" name="TextBox 5"/>
          <p:cNvSpPr txBox="1"/>
          <p:nvPr/>
        </p:nvSpPr>
        <p:spPr>
          <a:xfrm>
            <a:off x="8764173" y="1964725"/>
            <a:ext cx="2743200" cy="2246769"/>
          </a:xfrm>
          <a:prstGeom prst="rect">
            <a:avLst/>
          </a:prstGeom>
          <a:noFill/>
          <a:ln>
            <a:solidFill>
              <a:srgbClr val="FF0000"/>
            </a:solidFill>
          </a:ln>
        </p:spPr>
        <p:txBody>
          <a:bodyPr wrap="square" rtlCol="0">
            <a:spAutoFit/>
          </a:bodyPr>
          <a:lstStyle/>
          <a:p>
            <a:r>
              <a:rPr lang="en-US" sz="2000" dirty="0"/>
              <a:t>Learning rate = 0.001</a:t>
            </a:r>
          </a:p>
          <a:p>
            <a:r>
              <a:rPr lang="en-US" sz="2000" dirty="0"/>
              <a:t>Momentum   =  0.9</a:t>
            </a:r>
          </a:p>
          <a:p>
            <a:r>
              <a:rPr lang="en-US" sz="2000" dirty="0"/>
              <a:t>Training samples = 1208</a:t>
            </a:r>
          </a:p>
          <a:p>
            <a:r>
              <a:rPr lang="en-US" sz="2000" dirty="0"/>
              <a:t>Test sample  =  120</a:t>
            </a:r>
          </a:p>
          <a:p>
            <a:r>
              <a:rPr lang="en-US" sz="2000" dirty="0"/>
              <a:t> Batch size    =     64</a:t>
            </a:r>
          </a:p>
          <a:p>
            <a:r>
              <a:rPr lang="en-US" sz="2000" dirty="0"/>
              <a:t>Weight Decay =  0.0001</a:t>
            </a:r>
          </a:p>
          <a:p>
            <a:r>
              <a:rPr lang="en-US" sz="2000" dirty="0"/>
              <a:t>Iterations per epochs = </a:t>
            </a:r>
          </a:p>
        </p:txBody>
      </p:sp>
    </p:spTree>
    <p:extLst>
      <p:ext uri="{BB962C8B-B14F-4D97-AF65-F5344CB8AC3E}">
        <p14:creationId xmlns:p14="http://schemas.microsoft.com/office/powerpoint/2010/main" val="313517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93896" y="289579"/>
            <a:ext cx="11119259" cy="579159"/>
          </a:xfrm>
          <a:prstGeom prst="rect">
            <a:avLst/>
          </a:prstGeom>
          <a:ln>
            <a:solidFill>
              <a:schemeClr val="tx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Malaria</a:t>
            </a:r>
          </a:p>
        </p:txBody>
      </p:sp>
      <p:pic>
        <p:nvPicPr>
          <p:cNvPr id="14" name="Picture 3"/>
          <p:cNvPicPr>
            <a:picLocks noChangeAspect="1" noChangeArrowheads="1"/>
          </p:cNvPicPr>
          <p:nvPr/>
        </p:nvPicPr>
        <p:blipFill>
          <a:blip r:embed="rId2"/>
          <a:srcRect/>
          <a:stretch>
            <a:fillRect/>
          </a:stretch>
        </p:blipFill>
        <p:spPr bwMode="auto">
          <a:xfrm>
            <a:off x="907461" y="4909517"/>
            <a:ext cx="2008068" cy="1362422"/>
          </a:xfrm>
          <a:prstGeom prst="rect">
            <a:avLst/>
          </a:prstGeom>
          <a:noFill/>
          <a:ln w="9525">
            <a:noFill/>
            <a:miter lim="800000"/>
            <a:headEnd/>
            <a:tailEnd/>
          </a:ln>
          <a:effectLst/>
        </p:spPr>
      </p:pic>
      <p:sp>
        <p:nvSpPr>
          <p:cNvPr id="15" name="Content Placeholder 2"/>
          <p:cNvSpPr txBox="1">
            <a:spLocks/>
          </p:cNvSpPr>
          <p:nvPr/>
        </p:nvSpPr>
        <p:spPr>
          <a:xfrm>
            <a:off x="-12971" y="6243803"/>
            <a:ext cx="4275481" cy="614197"/>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Anopheles Mosquito</a:t>
            </a:r>
          </a:p>
          <a:p>
            <a:r>
              <a:rPr lang="en-US" sz="1200" dirty="0"/>
              <a:t>Source: </a:t>
            </a:r>
            <a:r>
              <a:rPr lang="en-US" sz="1200" dirty="0">
                <a:hlinkClick r:id="rId3"/>
              </a:rPr>
              <a:t>https://www.medicalnewstoday.com/articles/150670.php</a:t>
            </a:r>
            <a:endParaRPr lang="en-US" sz="1200" dirty="0"/>
          </a:p>
        </p:txBody>
      </p:sp>
      <p:pic>
        <p:nvPicPr>
          <p:cNvPr id="16" name="Picture 15"/>
          <p:cNvPicPr>
            <a:picLocks noChangeAspect="1"/>
          </p:cNvPicPr>
          <p:nvPr/>
        </p:nvPicPr>
        <p:blipFill>
          <a:blip r:embed="rId4"/>
          <a:stretch>
            <a:fillRect/>
          </a:stretch>
        </p:blipFill>
        <p:spPr>
          <a:xfrm>
            <a:off x="4937758" y="1373842"/>
            <a:ext cx="6575397" cy="4535909"/>
          </a:xfrm>
          <a:prstGeom prst="rect">
            <a:avLst/>
          </a:prstGeom>
        </p:spPr>
      </p:pic>
      <p:sp>
        <p:nvSpPr>
          <p:cNvPr id="17" name="Content Placeholder 2"/>
          <p:cNvSpPr txBox="1">
            <a:spLocks/>
          </p:cNvSpPr>
          <p:nvPr/>
        </p:nvSpPr>
        <p:spPr>
          <a:xfrm>
            <a:off x="4545350" y="6104306"/>
            <a:ext cx="7646650" cy="6141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Malaria Transmission Cycle</a:t>
            </a:r>
          </a:p>
          <a:p>
            <a:r>
              <a:rPr lang="en-US" sz="1200" dirty="0"/>
              <a:t>Source: </a:t>
            </a:r>
            <a:r>
              <a:rPr lang="en-US" sz="1200" dirty="0">
                <a:hlinkClick r:id="rId5"/>
              </a:rPr>
              <a:t>https://www.mayoclinic.org/diseases-conditions/malaria/symptoms-causes/syc-20351184</a:t>
            </a:r>
            <a:endParaRPr lang="en-US" sz="1200" dirty="0"/>
          </a:p>
        </p:txBody>
      </p:sp>
      <p:pic>
        <p:nvPicPr>
          <p:cNvPr id="18" name="Content Placeholder 20">
            <a:extLst>
              <a:ext uri="{FF2B5EF4-FFF2-40B4-BE49-F238E27FC236}">
                <a16:creationId xmlns:a16="http://schemas.microsoft.com/office/drawing/2014/main" id="{F2CE4251-2B55-4669-84EC-B41FC601E072}"/>
              </a:ext>
            </a:extLst>
          </p:cNvPr>
          <p:cNvPicPr>
            <a:picLocks noChangeAspect="1"/>
          </p:cNvPicPr>
          <p:nvPr/>
        </p:nvPicPr>
        <p:blipFill rotWithShape="1">
          <a:blip r:embed="rId6">
            <a:extLst>
              <a:ext uri="{28A0092B-C50C-407E-A947-70E740481C1C}">
                <a14:useLocalDpi xmlns:a14="http://schemas.microsoft.com/office/drawing/2010/main" val="0"/>
              </a:ext>
            </a:extLst>
          </a:blip>
          <a:srcRect r="4447"/>
          <a:stretch/>
        </p:blipFill>
        <p:spPr>
          <a:xfrm>
            <a:off x="393896" y="1165220"/>
            <a:ext cx="4262510" cy="3148209"/>
          </a:xfrm>
          <a:prstGeom prst="rect">
            <a:avLst/>
          </a:prstGeom>
        </p:spPr>
      </p:pic>
      <p:sp>
        <p:nvSpPr>
          <p:cNvPr id="19" name="Rectangle 18"/>
          <p:cNvSpPr/>
          <p:nvPr/>
        </p:nvSpPr>
        <p:spPr>
          <a:xfrm>
            <a:off x="21100" y="4327497"/>
            <a:ext cx="4524249" cy="600164"/>
          </a:xfrm>
          <a:prstGeom prst="rect">
            <a:avLst/>
          </a:prstGeom>
        </p:spPr>
        <p:txBody>
          <a:bodyPr wrap="square">
            <a:spAutoFit/>
          </a:bodyPr>
          <a:lstStyle/>
          <a:p>
            <a:r>
              <a:rPr lang="en-US" sz="1100" dirty="0">
                <a:solidFill>
                  <a:srgbClr val="C00000"/>
                </a:solidFill>
              </a:rPr>
              <a:t>Source: </a:t>
            </a:r>
            <a:r>
              <a:rPr lang="en-US" sz="1100" u="sng" dirty="0">
                <a:solidFill>
                  <a:schemeClr val="accent1">
                    <a:lumMod val="50000"/>
                  </a:schemeClr>
                </a:solidFill>
              </a:rPr>
              <a:t>https://www.cartercenter.org/resources/pdfs/news/health_publications/malaria/malaria-life-cycle-chart.pdf</a:t>
            </a:r>
          </a:p>
        </p:txBody>
      </p:sp>
    </p:spTree>
    <p:extLst>
      <p:ext uri="{BB962C8B-B14F-4D97-AF65-F5344CB8AC3E}">
        <p14:creationId xmlns:p14="http://schemas.microsoft.com/office/powerpoint/2010/main" val="3473331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231224"/>
            <a:ext cx="10492409" cy="842202"/>
          </a:xfrm>
        </p:spPr>
        <p:txBody>
          <a:bodyPr>
            <a:normAutofit/>
          </a:bodyPr>
          <a:lstStyle/>
          <a:p>
            <a:r>
              <a:rPr lang="en-US" dirty="0"/>
              <a:t>Binary Cross Entropy Training</a:t>
            </a:r>
          </a:p>
        </p:txBody>
      </p:sp>
      <p:sp>
        <p:nvSpPr>
          <p:cNvPr id="6" name="Content Placeholder 5"/>
          <p:cNvSpPr>
            <a:spLocks noGrp="1"/>
          </p:cNvSpPr>
          <p:nvPr>
            <p:ph idx="1"/>
          </p:nvPr>
        </p:nvSpPr>
        <p:spPr>
          <a:xfrm>
            <a:off x="463826" y="901148"/>
            <a:ext cx="11039062" cy="5494958"/>
          </a:xfrm>
          <a:ln>
            <a:solidFill>
              <a:schemeClr val="tx1"/>
            </a:solidFill>
          </a:ln>
        </p:spPr>
        <p:txBody>
          <a:bodyPr>
            <a:normAutofit/>
          </a:bodyPr>
          <a:lstStyle/>
          <a:p>
            <a:endParaRPr lang="en-US" sz="2400" dirty="0"/>
          </a:p>
          <a:p>
            <a:r>
              <a:rPr lang="en-US" sz="2400" dirty="0"/>
              <a:t>The yolov3 trained on BBBC041 dataset using binary cross entropy gives mean average precision of 0.1756 or 17.56 % for Intersection over Union of 0.5.</a:t>
            </a:r>
          </a:p>
          <a:p>
            <a:pPr marL="0" indent="0">
              <a:buNone/>
            </a:pPr>
            <a:endParaRPr lang="en-US" sz="2400" dirty="0"/>
          </a:p>
          <a:p>
            <a:pPr marL="0" indent="0">
              <a:buNone/>
            </a:pPr>
            <a:endParaRPr lang="en-US" sz="2400" dirty="0"/>
          </a:p>
          <a:p>
            <a:endParaRPr lang="en-US" sz="2400" dirty="0">
              <a:solidFill>
                <a:srgbClr val="FF0000"/>
              </a:solidFill>
            </a:endParaRPr>
          </a:p>
          <a:p>
            <a:endParaRPr lang="en-US" sz="2400" dirty="0">
              <a:solidFill>
                <a:srgbClr val="FF0000"/>
              </a:solidFill>
            </a:endParaRPr>
          </a:p>
        </p:txBody>
      </p:sp>
      <p:sp>
        <p:nvSpPr>
          <p:cNvPr id="4" name="Footer Placeholder 3"/>
          <p:cNvSpPr>
            <a:spLocks noGrp="1"/>
          </p:cNvSpPr>
          <p:nvPr>
            <p:ph type="ftr" sz="quarter" idx="11"/>
          </p:nvPr>
        </p:nvSpPr>
        <p:spPr/>
        <p:txBody>
          <a:bodyPr/>
          <a:lstStyle/>
          <a:p>
            <a:r>
              <a:rPr lang="en-US" dirty="0"/>
              <a:t>Deep Learning Spring 2020</a:t>
            </a:r>
          </a:p>
        </p:txBody>
      </p:sp>
      <p:pic>
        <p:nvPicPr>
          <p:cNvPr id="24" name="Picture 23"/>
          <p:cNvPicPr>
            <a:picLocks noChangeAspect="1"/>
          </p:cNvPicPr>
          <p:nvPr/>
        </p:nvPicPr>
        <p:blipFill rotWithShape="1">
          <a:blip r:embed="rId2"/>
          <a:srcRect t="53393" r="6464"/>
          <a:stretch/>
        </p:blipFill>
        <p:spPr>
          <a:xfrm>
            <a:off x="856343" y="2509261"/>
            <a:ext cx="7176309" cy="3521720"/>
          </a:xfrm>
          <a:prstGeom prst="rect">
            <a:avLst/>
          </a:prstGeom>
        </p:spPr>
      </p:pic>
      <p:sp>
        <p:nvSpPr>
          <p:cNvPr id="25" name="TextBox 24"/>
          <p:cNvSpPr txBox="1"/>
          <p:nvPr/>
        </p:nvSpPr>
        <p:spPr>
          <a:xfrm rot="16200000">
            <a:off x="520679" y="3908090"/>
            <a:ext cx="888258" cy="369332"/>
          </a:xfrm>
          <a:prstGeom prst="rect">
            <a:avLst/>
          </a:prstGeom>
          <a:noFill/>
        </p:spPr>
        <p:txBody>
          <a:bodyPr wrap="square" rtlCol="0">
            <a:spAutoFit/>
          </a:bodyPr>
          <a:lstStyle/>
          <a:p>
            <a:r>
              <a:rPr lang="en-US" dirty="0"/>
              <a:t>Loss</a:t>
            </a:r>
          </a:p>
        </p:txBody>
      </p:sp>
      <p:sp>
        <p:nvSpPr>
          <p:cNvPr id="26" name="TextBox 25"/>
          <p:cNvSpPr txBox="1"/>
          <p:nvPr/>
        </p:nvSpPr>
        <p:spPr>
          <a:xfrm>
            <a:off x="8770288" y="3198091"/>
            <a:ext cx="2560320" cy="1200329"/>
          </a:xfrm>
          <a:prstGeom prst="rect">
            <a:avLst/>
          </a:prstGeom>
          <a:noFill/>
        </p:spPr>
        <p:txBody>
          <a:bodyPr wrap="square" rtlCol="0">
            <a:spAutoFit/>
          </a:bodyPr>
          <a:lstStyle/>
          <a:p>
            <a:r>
              <a:rPr lang="en-US" dirty="0"/>
              <a:t>The yolov3 is based on the darknet53.</a:t>
            </a:r>
          </a:p>
          <a:p>
            <a:r>
              <a:rPr lang="en-US" dirty="0"/>
              <a:t>The model is trained for 1700 iterations</a:t>
            </a:r>
          </a:p>
        </p:txBody>
      </p:sp>
    </p:spTree>
    <p:extLst>
      <p:ext uri="{BB962C8B-B14F-4D97-AF65-F5344CB8AC3E}">
        <p14:creationId xmlns:p14="http://schemas.microsoft.com/office/powerpoint/2010/main" val="551622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231224"/>
            <a:ext cx="10492409" cy="842202"/>
          </a:xfrm>
        </p:spPr>
        <p:txBody>
          <a:bodyPr>
            <a:normAutofit/>
          </a:bodyPr>
          <a:lstStyle/>
          <a:p>
            <a:r>
              <a:rPr lang="en-US" dirty="0"/>
              <a:t>Binary Cross Entropy results</a:t>
            </a:r>
          </a:p>
        </p:txBody>
      </p:sp>
      <p:sp>
        <p:nvSpPr>
          <p:cNvPr id="6" name="Content Placeholder 5"/>
          <p:cNvSpPr>
            <a:spLocks noGrp="1"/>
          </p:cNvSpPr>
          <p:nvPr>
            <p:ph idx="1"/>
          </p:nvPr>
        </p:nvSpPr>
        <p:spPr>
          <a:xfrm>
            <a:off x="463826" y="901148"/>
            <a:ext cx="11039062" cy="5494958"/>
          </a:xfrm>
          <a:ln>
            <a:solidFill>
              <a:schemeClr val="tx1"/>
            </a:solidFill>
          </a:ln>
        </p:spPr>
        <p:txBody>
          <a:bodyPr>
            <a:normAutofit/>
          </a:bodyPr>
          <a:lstStyle/>
          <a:p>
            <a:endParaRPr lang="en-US" sz="2400" dirty="0"/>
          </a:p>
          <a:p>
            <a:r>
              <a:rPr lang="en-US" sz="2400" dirty="0"/>
              <a:t>The yolov3 trained on BBBC041 dataset using binary cross entropy gives mean average precision of 0.1756 or 17.56 % for Intersection over Union of 0.5%.</a:t>
            </a:r>
          </a:p>
          <a:p>
            <a:pPr marL="0" indent="0">
              <a:buNone/>
            </a:pPr>
            <a:endParaRPr lang="en-US" sz="2400" dirty="0"/>
          </a:p>
          <a:p>
            <a:pPr marL="0" indent="0">
              <a:buNone/>
            </a:pPr>
            <a:endParaRPr lang="en-US" sz="2400" dirty="0"/>
          </a:p>
          <a:p>
            <a:endParaRPr lang="en-US" sz="2400" dirty="0">
              <a:solidFill>
                <a:srgbClr val="FF0000"/>
              </a:solidFill>
            </a:endParaRPr>
          </a:p>
          <a:p>
            <a:endParaRPr lang="en-US" sz="2400" dirty="0">
              <a:solidFill>
                <a:srgbClr val="FF0000"/>
              </a:solidFill>
            </a:endParaRPr>
          </a:p>
        </p:txBody>
      </p:sp>
      <p:sp>
        <p:nvSpPr>
          <p:cNvPr id="4" name="Footer Placeholder 3"/>
          <p:cNvSpPr>
            <a:spLocks noGrp="1"/>
          </p:cNvSpPr>
          <p:nvPr>
            <p:ph type="ftr" sz="quarter" idx="11"/>
          </p:nvPr>
        </p:nvSpPr>
        <p:spPr/>
        <p:txBody>
          <a:bodyPr/>
          <a:lstStyle/>
          <a:p>
            <a:r>
              <a:rPr lang="en-US" dirty="0"/>
              <a:t>Deep Learning Spring 2020</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761990"/>
            <a:ext cx="4777833" cy="3426775"/>
          </a:xfrm>
          <a:prstGeom prst="rect">
            <a:avLst/>
          </a:prstGeom>
        </p:spPr>
      </p:pic>
      <p:sp>
        <p:nvSpPr>
          <p:cNvPr id="8" name="TextBox 7"/>
          <p:cNvSpPr txBox="1"/>
          <p:nvPr/>
        </p:nvSpPr>
        <p:spPr>
          <a:xfrm>
            <a:off x="1720464" y="2274753"/>
            <a:ext cx="3252838" cy="338554"/>
          </a:xfrm>
          <a:prstGeom prst="rect">
            <a:avLst/>
          </a:prstGeom>
          <a:noFill/>
          <a:ln>
            <a:solidFill>
              <a:schemeClr val="tx1"/>
            </a:solidFill>
          </a:ln>
        </p:spPr>
        <p:txBody>
          <a:bodyPr wrap="square" rtlCol="0">
            <a:spAutoFit/>
          </a:bodyPr>
          <a:lstStyle/>
          <a:p>
            <a:pPr algn="ctr"/>
            <a:r>
              <a:rPr lang="en-US" sz="1600" dirty="0">
                <a:solidFill>
                  <a:srgbClr val="FF0000"/>
                </a:solidFill>
              </a:rPr>
              <a:t>Incorrect classified</a:t>
            </a:r>
          </a:p>
        </p:txBody>
      </p:sp>
      <p:cxnSp>
        <p:nvCxnSpPr>
          <p:cNvPr id="3" name="Straight Connector 2"/>
          <p:cNvCxnSpPr/>
          <p:nvPr/>
        </p:nvCxnSpPr>
        <p:spPr>
          <a:xfrm>
            <a:off x="6334539" y="2252870"/>
            <a:ext cx="26504" cy="39358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06554" y="2274753"/>
            <a:ext cx="1683026" cy="338554"/>
          </a:xfrm>
          <a:prstGeom prst="rect">
            <a:avLst/>
          </a:prstGeom>
          <a:noFill/>
          <a:ln>
            <a:solidFill>
              <a:schemeClr val="tx1"/>
            </a:solidFill>
          </a:ln>
        </p:spPr>
        <p:txBody>
          <a:bodyPr wrap="square" rtlCol="0">
            <a:spAutoFit/>
          </a:bodyPr>
          <a:lstStyle/>
          <a:p>
            <a:pPr algn="ctr"/>
            <a:r>
              <a:rPr lang="en-US" sz="1600" dirty="0">
                <a:solidFill>
                  <a:srgbClr val="FF0000"/>
                </a:solidFill>
              </a:rPr>
              <a:t>Ground truth </a:t>
            </a:r>
          </a:p>
        </p:txBody>
      </p:sp>
      <p:pic>
        <p:nvPicPr>
          <p:cNvPr id="17" name="Picture 16"/>
          <p:cNvPicPr>
            <a:picLocks noChangeAspect="1"/>
          </p:cNvPicPr>
          <p:nvPr/>
        </p:nvPicPr>
        <p:blipFill>
          <a:blip r:embed="rId3"/>
          <a:stretch>
            <a:fillRect/>
          </a:stretch>
        </p:blipFill>
        <p:spPr>
          <a:xfrm>
            <a:off x="6780104" y="2822791"/>
            <a:ext cx="4671232" cy="3305172"/>
          </a:xfrm>
          <a:prstGeom prst="rect">
            <a:avLst/>
          </a:prstGeom>
        </p:spPr>
      </p:pic>
      <p:sp>
        <p:nvSpPr>
          <p:cNvPr id="18" name="TextBox 17"/>
          <p:cNvSpPr txBox="1"/>
          <p:nvPr/>
        </p:nvSpPr>
        <p:spPr>
          <a:xfrm>
            <a:off x="6762299" y="3034375"/>
            <a:ext cx="876941" cy="338554"/>
          </a:xfrm>
          <a:prstGeom prst="rect">
            <a:avLst/>
          </a:prstGeom>
          <a:noFill/>
        </p:spPr>
        <p:txBody>
          <a:bodyPr wrap="square" rtlCol="0">
            <a:spAutoFit/>
          </a:bodyPr>
          <a:lstStyle/>
          <a:p>
            <a:r>
              <a:rPr lang="en-US" sz="1600" dirty="0">
                <a:solidFill>
                  <a:srgbClr val="FF0000"/>
                </a:solidFill>
              </a:rPr>
              <a:t>ring</a:t>
            </a:r>
          </a:p>
        </p:txBody>
      </p:sp>
      <p:sp>
        <p:nvSpPr>
          <p:cNvPr id="19" name="Rectangle 18"/>
          <p:cNvSpPr/>
          <p:nvPr/>
        </p:nvSpPr>
        <p:spPr>
          <a:xfrm>
            <a:off x="7890591" y="3871090"/>
            <a:ext cx="506870" cy="338554"/>
          </a:xfrm>
          <a:prstGeom prst="rect">
            <a:avLst/>
          </a:prstGeom>
        </p:spPr>
        <p:txBody>
          <a:bodyPr wrap="none">
            <a:spAutoFit/>
          </a:bodyPr>
          <a:lstStyle/>
          <a:p>
            <a:r>
              <a:rPr lang="en-US" sz="1600" dirty="0">
                <a:solidFill>
                  <a:srgbClr val="FF0000"/>
                </a:solidFill>
              </a:rPr>
              <a:t>ring</a:t>
            </a:r>
          </a:p>
        </p:txBody>
      </p:sp>
      <p:sp>
        <p:nvSpPr>
          <p:cNvPr id="20" name="Rectangle 19"/>
          <p:cNvSpPr/>
          <p:nvPr/>
        </p:nvSpPr>
        <p:spPr>
          <a:xfrm>
            <a:off x="8672493" y="4707704"/>
            <a:ext cx="506870" cy="338554"/>
          </a:xfrm>
          <a:prstGeom prst="rect">
            <a:avLst/>
          </a:prstGeom>
        </p:spPr>
        <p:txBody>
          <a:bodyPr wrap="none">
            <a:spAutoFit/>
          </a:bodyPr>
          <a:lstStyle/>
          <a:p>
            <a:r>
              <a:rPr lang="en-US" sz="1600" dirty="0">
                <a:solidFill>
                  <a:srgbClr val="FF0000"/>
                </a:solidFill>
              </a:rPr>
              <a:t>ring</a:t>
            </a:r>
          </a:p>
        </p:txBody>
      </p:sp>
      <p:sp>
        <p:nvSpPr>
          <p:cNvPr id="21" name="Rectangle 20"/>
          <p:cNvSpPr/>
          <p:nvPr/>
        </p:nvSpPr>
        <p:spPr>
          <a:xfrm>
            <a:off x="9636145" y="4209644"/>
            <a:ext cx="506870" cy="338554"/>
          </a:xfrm>
          <a:prstGeom prst="rect">
            <a:avLst/>
          </a:prstGeom>
        </p:spPr>
        <p:txBody>
          <a:bodyPr wrap="none">
            <a:spAutoFit/>
          </a:bodyPr>
          <a:lstStyle/>
          <a:p>
            <a:r>
              <a:rPr lang="en-US" sz="1600" dirty="0">
                <a:solidFill>
                  <a:srgbClr val="FF0000"/>
                </a:solidFill>
              </a:rPr>
              <a:t>ring</a:t>
            </a:r>
          </a:p>
        </p:txBody>
      </p:sp>
      <p:sp>
        <p:nvSpPr>
          <p:cNvPr id="22" name="Rectangle 21"/>
          <p:cNvSpPr/>
          <p:nvPr/>
        </p:nvSpPr>
        <p:spPr>
          <a:xfrm>
            <a:off x="10362122" y="4876981"/>
            <a:ext cx="506870" cy="338554"/>
          </a:xfrm>
          <a:prstGeom prst="rect">
            <a:avLst/>
          </a:prstGeom>
        </p:spPr>
        <p:txBody>
          <a:bodyPr wrap="none">
            <a:spAutoFit/>
          </a:bodyPr>
          <a:lstStyle/>
          <a:p>
            <a:r>
              <a:rPr lang="en-US" sz="1600" dirty="0">
                <a:solidFill>
                  <a:srgbClr val="FF0000"/>
                </a:solidFill>
              </a:rPr>
              <a:t>ring</a:t>
            </a:r>
          </a:p>
        </p:txBody>
      </p:sp>
      <p:sp>
        <p:nvSpPr>
          <p:cNvPr id="23" name="Rectangle 22"/>
          <p:cNvSpPr/>
          <p:nvPr/>
        </p:nvSpPr>
        <p:spPr>
          <a:xfrm>
            <a:off x="10046394" y="2773957"/>
            <a:ext cx="506870" cy="338554"/>
          </a:xfrm>
          <a:prstGeom prst="rect">
            <a:avLst/>
          </a:prstGeom>
        </p:spPr>
        <p:txBody>
          <a:bodyPr wrap="none">
            <a:spAutoFit/>
          </a:bodyPr>
          <a:lstStyle/>
          <a:p>
            <a:r>
              <a:rPr lang="en-US" sz="1600" dirty="0">
                <a:solidFill>
                  <a:srgbClr val="FF0000"/>
                </a:solidFill>
              </a:rPr>
              <a:t>ring</a:t>
            </a:r>
          </a:p>
        </p:txBody>
      </p:sp>
    </p:spTree>
    <p:extLst>
      <p:ext uri="{BB962C8B-B14F-4D97-AF65-F5344CB8AC3E}">
        <p14:creationId xmlns:p14="http://schemas.microsoft.com/office/powerpoint/2010/main" val="4124309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231224"/>
            <a:ext cx="10492409" cy="842202"/>
          </a:xfrm>
        </p:spPr>
        <p:txBody>
          <a:bodyPr>
            <a:normAutofit/>
          </a:bodyPr>
          <a:lstStyle/>
          <a:p>
            <a:r>
              <a:rPr lang="en-US" dirty="0"/>
              <a:t>Binary Cross Entropy results</a:t>
            </a:r>
          </a:p>
        </p:txBody>
      </p:sp>
      <p:sp>
        <p:nvSpPr>
          <p:cNvPr id="6" name="Content Placeholder 5"/>
          <p:cNvSpPr>
            <a:spLocks noGrp="1"/>
          </p:cNvSpPr>
          <p:nvPr>
            <p:ph idx="1"/>
          </p:nvPr>
        </p:nvSpPr>
        <p:spPr>
          <a:xfrm>
            <a:off x="463826" y="901148"/>
            <a:ext cx="11039062" cy="5494958"/>
          </a:xfrm>
          <a:ln>
            <a:solidFill>
              <a:schemeClr val="tx1"/>
            </a:solidFill>
          </a:ln>
        </p:spPr>
        <p:txBody>
          <a:bodyPr>
            <a:normAutofit/>
          </a:bodyPr>
          <a:lstStyle/>
          <a:p>
            <a:pPr marL="0" indent="0">
              <a:buNone/>
            </a:pPr>
            <a:endParaRPr lang="en-US" sz="2400" dirty="0"/>
          </a:p>
          <a:p>
            <a:pPr marL="0" indent="0">
              <a:buNone/>
            </a:pPr>
            <a:endParaRPr lang="en-US" sz="2400" dirty="0"/>
          </a:p>
          <a:p>
            <a:endParaRPr lang="en-US" sz="2400" dirty="0">
              <a:solidFill>
                <a:srgbClr val="FF0000"/>
              </a:solidFill>
            </a:endParaRPr>
          </a:p>
          <a:p>
            <a:endParaRPr lang="en-US" sz="2400" dirty="0">
              <a:solidFill>
                <a:srgbClr val="FF0000"/>
              </a:solidFill>
            </a:endParaRPr>
          </a:p>
        </p:txBody>
      </p:sp>
      <p:sp>
        <p:nvSpPr>
          <p:cNvPr id="4" name="Footer Placeholder 3"/>
          <p:cNvSpPr>
            <a:spLocks noGrp="1"/>
          </p:cNvSpPr>
          <p:nvPr>
            <p:ph type="ftr" sz="quarter" idx="11"/>
          </p:nvPr>
        </p:nvSpPr>
        <p:spPr/>
        <p:txBody>
          <a:bodyPr/>
          <a:lstStyle/>
          <a:p>
            <a:r>
              <a:rPr lang="en-US" dirty="0"/>
              <a:t>Deep Learning Spring 2020</a:t>
            </a:r>
          </a:p>
        </p:txBody>
      </p:sp>
      <p:pic>
        <p:nvPicPr>
          <p:cNvPr id="9" name="Picture 8"/>
          <p:cNvPicPr>
            <a:picLocks noChangeAspect="1"/>
          </p:cNvPicPr>
          <p:nvPr/>
        </p:nvPicPr>
        <p:blipFill>
          <a:blip r:embed="rId2"/>
          <a:stretch>
            <a:fillRect/>
          </a:stretch>
        </p:blipFill>
        <p:spPr>
          <a:xfrm>
            <a:off x="798015" y="2019474"/>
            <a:ext cx="4727714" cy="3390828"/>
          </a:xfrm>
          <a:prstGeom prst="rect">
            <a:avLst/>
          </a:prstGeom>
        </p:spPr>
      </p:pic>
      <p:sp>
        <p:nvSpPr>
          <p:cNvPr id="10" name="TextBox 9"/>
          <p:cNvSpPr txBox="1"/>
          <p:nvPr/>
        </p:nvSpPr>
        <p:spPr>
          <a:xfrm>
            <a:off x="1443116" y="1494735"/>
            <a:ext cx="3252838" cy="338554"/>
          </a:xfrm>
          <a:prstGeom prst="rect">
            <a:avLst/>
          </a:prstGeom>
          <a:noFill/>
          <a:ln>
            <a:solidFill>
              <a:schemeClr val="tx1"/>
            </a:solidFill>
          </a:ln>
        </p:spPr>
        <p:txBody>
          <a:bodyPr wrap="square" rtlCol="0">
            <a:spAutoFit/>
          </a:bodyPr>
          <a:lstStyle/>
          <a:p>
            <a:pPr algn="ctr"/>
            <a:r>
              <a:rPr lang="en-US" sz="1600" dirty="0">
                <a:solidFill>
                  <a:srgbClr val="FF0000"/>
                </a:solidFill>
              </a:rPr>
              <a:t>No Detection classified</a:t>
            </a:r>
          </a:p>
        </p:txBody>
      </p:sp>
      <p:pic>
        <p:nvPicPr>
          <p:cNvPr id="11" name="Picture 10"/>
          <p:cNvPicPr>
            <a:picLocks noChangeAspect="1"/>
          </p:cNvPicPr>
          <p:nvPr/>
        </p:nvPicPr>
        <p:blipFill>
          <a:blip r:embed="rId3"/>
          <a:stretch>
            <a:fillRect/>
          </a:stretch>
        </p:blipFill>
        <p:spPr>
          <a:xfrm>
            <a:off x="6787516" y="2058978"/>
            <a:ext cx="4715372" cy="3351324"/>
          </a:xfrm>
          <a:prstGeom prst="rect">
            <a:avLst/>
          </a:prstGeom>
        </p:spPr>
      </p:pic>
      <p:sp>
        <p:nvSpPr>
          <p:cNvPr id="12" name="TextBox 11"/>
          <p:cNvSpPr txBox="1"/>
          <p:nvPr/>
        </p:nvSpPr>
        <p:spPr>
          <a:xfrm>
            <a:off x="7837418" y="2154961"/>
            <a:ext cx="1457738" cy="307777"/>
          </a:xfrm>
          <a:prstGeom prst="rect">
            <a:avLst/>
          </a:prstGeom>
          <a:noFill/>
        </p:spPr>
        <p:txBody>
          <a:bodyPr wrap="square" rtlCol="0">
            <a:spAutoFit/>
          </a:bodyPr>
          <a:lstStyle/>
          <a:p>
            <a:r>
              <a:rPr lang="en-US" sz="1400" dirty="0">
                <a:solidFill>
                  <a:srgbClr val="FF0000"/>
                </a:solidFill>
              </a:rPr>
              <a:t>Gametocyte</a:t>
            </a:r>
            <a:endParaRPr lang="en-US" dirty="0">
              <a:solidFill>
                <a:srgbClr val="FF0000"/>
              </a:solidFill>
            </a:endParaRPr>
          </a:p>
        </p:txBody>
      </p:sp>
      <p:sp>
        <p:nvSpPr>
          <p:cNvPr id="13" name="Rectangle 12"/>
          <p:cNvSpPr/>
          <p:nvPr/>
        </p:nvSpPr>
        <p:spPr>
          <a:xfrm>
            <a:off x="7674399" y="4060825"/>
            <a:ext cx="1032719" cy="307777"/>
          </a:xfrm>
          <a:prstGeom prst="rect">
            <a:avLst/>
          </a:prstGeom>
        </p:spPr>
        <p:txBody>
          <a:bodyPr wrap="none">
            <a:spAutoFit/>
          </a:bodyPr>
          <a:lstStyle/>
          <a:p>
            <a:r>
              <a:rPr lang="en-US" sz="1400" dirty="0">
                <a:solidFill>
                  <a:srgbClr val="FF0000"/>
                </a:solidFill>
              </a:rPr>
              <a:t>trophozoite</a:t>
            </a:r>
            <a:endParaRPr lang="en-US" dirty="0"/>
          </a:p>
        </p:txBody>
      </p:sp>
      <p:sp>
        <p:nvSpPr>
          <p:cNvPr id="14" name="TextBox 13"/>
          <p:cNvSpPr txBox="1"/>
          <p:nvPr/>
        </p:nvSpPr>
        <p:spPr>
          <a:xfrm>
            <a:off x="8303689" y="1494735"/>
            <a:ext cx="1683026" cy="338554"/>
          </a:xfrm>
          <a:prstGeom prst="rect">
            <a:avLst/>
          </a:prstGeom>
          <a:noFill/>
          <a:ln>
            <a:solidFill>
              <a:schemeClr val="tx1"/>
            </a:solidFill>
          </a:ln>
        </p:spPr>
        <p:txBody>
          <a:bodyPr wrap="square" rtlCol="0">
            <a:spAutoFit/>
          </a:bodyPr>
          <a:lstStyle/>
          <a:p>
            <a:pPr algn="ctr"/>
            <a:r>
              <a:rPr lang="en-US" sz="1600" dirty="0">
                <a:solidFill>
                  <a:srgbClr val="FF0000"/>
                </a:solidFill>
              </a:rPr>
              <a:t>Ground truth </a:t>
            </a:r>
          </a:p>
        </p:txBody>
      </p:sp>
      <p:cxnSp>
        <p:nvCxnSpPr>
          <p:cNvPr id="3" name="Straight Connector 2"/>
          <p:cNvCxnSpPr/>
          <p:nvPr/>
        </p:nvCxnSpPr>
        <p:spPr>
          <a:xfrm>
            <a:off x="5983357" y="1298713"/>
            <a:ext cx="0" cy="47322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8713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199" y="231224"/>
            <a:ext cx="10492409" cy="842202"/>
          </a:xfrm>
        </p:spPr>
        <p:txBody>
          <a:bodyPr>
            <a:normAutofit/>
          </a:bodyPr>
          <a:lstStyle/>
          <a:p>
            <a:r>
              <a:rPr lang="en-US" dirty="0"/>
              <a:t>Focal Loss  based Training</a:t>
            </a:r>
          </a:p>
        </p:txBody>
      </p:sp>
      <p:sp>
        <p:nvSpPr>
          <p:cNvPr id="6" name="Content Placeholder 5"/>
          <p:cNvSpPr>
            <a:spLocks noGrp="1"/>
          </p:cNvSpPr>
          <p:nvPr>
            <p:ph idx="1"/>
          </p:nvPr>
        </p:nvSpPr>
        <p:spPr>
          <a:xfrm>
            <a:off x="463826" y="1060806"/>
            <a:ext cx="11039062" cy="5494958"/>
          </a:xfrm>
          <a:ln>
            <a:solidFill>
              <a:schemeClr val="tx1"/>
            </a:solidFill>
          </a:ln>
        </p:spPr>
        <p:txBody>
          <a:bodyPr>
            <a:normAutofit/>
          </a:bodyPr>
          <a:lstStyle/>
          <a:p>
            <a:endParaRPr lang="en-US" sz="2400" dirty="0"/>
          </a:p>
          <a:p>
            <a:r>
              <a:rPr lang="en-US" sz="2400" dirty="0"/>
              <a:t>The yolov3 trained on BBBC041 dataset using focal loss gives mean average precision of 0.282261 or 28.23 % % for Intersection over Union of 0.5%.</a:t>
            </a:r>
          </a:p>
          <a:p>
            <a:pPr marL="0" indent="0">
              <a:buNone/>
            </a:pPr>
            <a:endParaRPr lang="en-US" sz="2400" dirty="0"/>
          </a:p>
          <a:p>
            <a:pPr marL="0" indent="0">
              <a:buNone/>
            </a:pPr>
            <a:endParaRPr lang="en-US" sz="2400" dirty="0"/>
          </a:p>
          <a:p>
            <a:endParaRPr lang="en-US" sz="2400" dirty="0">
              <a:solidFill>
                <a:srgbClr val="FF0000"/>
              </a:solidFill>
            </a:endParaRPr>
          </a:p>
          <a:p>
            <a:endParaRPr lang="en-US" sz="2400" dirty="0">
              <a:solidFill>
                <a:srgbClr val="FF0000"/>
              </a:solidFill>
            </a:endParaRPr>
          </a:p>
        </p:txBody>
      </p:sp>
      <p:sp>
        <p:nvSpPr>
          <p:cNvPr id="4" name="Footer Placeholder 3"/>
          <p:cNvSpPr>
            <a:spLocks noGrp="1"/>
          </p:cNvSpPr>
          <p:nvPr>
            <p:ph type="ftr" sz="quarter" idx="11"/>
          </p:nvPr>
        </p:nvSpPr>
        <p:spPr/>
        <p:txBody>
          <a:bodyPr/>
          <a:lstStyle/>
          <a:p>
            <a:r>
              <a:rPr lang="en-US" dirty="0"/>
              <a:t>Deep Learning Spring 2020</a:t>
            </a:r>
          </a:p>
        </p:txBody>
      </p:sp>
      <p:sp>
        <p:nvSpPr>
          <p:cNvPr id="25" name="TextBox 24"/>
          <p:cNvSpPr txBox="1"/>
          <p:nvPr/>
        </p:nvSpPr>
        <p:spPr>
          <a:xfrm rot="16200000">
            <a:off x="520679" y="3908090"/>
            <a:ext cx="888258" cy="369332"/>
          </a:xfrm>
          <a:prstGeom prst="rect">
            <a:avLst/>
          </a:prstGeom>
          <a:noFill/>
        </p:spPr>
        <p:txBody>
          <a:bodyPr wrap="square" rtlCol="0">
            <a:spAutoFit/>
          </a:bodyPr>
          <a:lstStyle/>
          <a:p>
            <a:r>
              <a:rPr lang="en-US" dirty="0"/>
              <a:t>Loss</a:t>
            </a:r>
          </a:p>
        </p:txBody>
      </p:sp>
      <p:sp>
        <p:nvSpPr>
          <p:cNvPr id="26" name="TextBox 25"/>
          <p:cNvSpPr txBox="1"/>
          <p:nvPr/>
        </p:nvSpPr>
        <p:spPr>
          <a:xfrm>
            <a:off x="8770288" y="3198091"/>
            <a:ext cx="2560320" cy="1200329"/>
          </a:xfrm>
          <a:prstGeom prst="rect">
            <a:avLst/>
          </a:prstGeom>
          <a:noFill/>
        </p:spPr>
        <p:txBody>
          <a:bodyPr wrap="square" rtlCol="0">
            <a:spAutoFit/>
          </a:bodyPr>
          <a:lstStyle/>
          <a:p>
            <a:r>
              <a:rPr lang="en-US" dirty="0"/>
              <a:t>The yolov3 is based on the darknet53.</a:t>
            </a:r>
          </a:p>
          <a:p>
            <a:r>
              <a:rPr lang="en-US" dirty="0"/>
              <a:t>The model is trained for 1900 iterations</a:t>
            </a:r>
          </a:p>
        </p:txBody>
      </p:sp>
      <p:pic>
        <p:nvPicPr>
          <p:cNvPr id="7" name="Picture 6"/>
          <p:cNvPicPr>
            <a:picLocks noChangeAspect="1"/>
          </p:cNvPicPr>
          <p:nvPr/>
        </p:nvPicPr>
        <p:blipFill rotWithShape="1">
          <a:blip r:embed="rId2"/>
          <a:srcRect t="64932" r="26468"/>
          <a:stretch/>
        </p:blipFill>
        <p:spPr>
          <a:xfrm>
            <a:off x="1149474" y="2866766"/>
            <a:ext cx="7003926" cy="3340238"/>
          </a:xfrm>
          <a:prstGeom prst="rect">
            <a:avLst/>
          </a:prstGeom>
        </p:spPr>
      </p:pic>
      <p:sp>
        <p:nvSpPr>
          <p:cNvPr id="8" name="TextBox 7"/>
          <p:cNvSpPr txBox="1"/>
          <p:nvPr/>
        </p:nvSpPr>
        <p:spPr>
          <a:xfrm>
            <a:off x="780140" y="2348088"/>
            <a:ext cx="9829803" cy="369332"/>
          </a:xfrm>
          <a:prstGeom prst="rect">
            <a:avLst/>
          </a:prstGeom>
          <a:noFill/>
        </p:spPr>
        <p:txBody>
          <a:bodyPr wrap="square" rtlCol="0">
            <a:spAutoFit/>
          </a:bodyPr>
          <a:lstStyle/>
          <a:p>
            <a:r>
              <a:rPr lang="en-US" dirty="0"/>
              <a:t>Lost the graph before 1100 due to runtime suspension of </a:t>
            </a:r>
            <a:r>
              <a:rPr lang="en-US" dirty="0" err="1"/>
              <a:t>colab</a:t>
            </a:r>
            <a:r>
              <a:rPr lang="en-US" dirty="0"/>
              <a:t> but weights points were being saved </a:t>
            </a:r>
          </a:p>
        </p:txBody>
      </p:sp>
    </p:spTree>
    <p:extLst>
      <p:ext uri="{BB962C8B-B14F-4D97-AF65-F5344CB8AC3E}">
        <p14:creationId xmlns:p14="http://schemas.microsoft.com/office/powerpoint/2010/main" val="1890540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6023"/>
          </a:xfrm>
        </p:spPr>
        <p:txBody>
          <a:bodyPr>
            <a:normAutofit fontScale="90000"/>
          </a:bodyPr>
          <a:lstStyle/>
          <a:p>
            <a:r>
              <a:rPr lang="en-US" dirty="0"/>
              <a:t>Focal Loss  based results</a:t>
            </a:r>
          </a:p>
        </p:txBody>
      </p:sp>
      <p:sp>
        <p:nvSpPr>
          <p:cNvPr id="3" name="Content Placeholder 2"/>
          <p:cNvSpPr>
            <a:spLocks noGrp="1"/>
          </p:cNvSpPr>
          <p:nvPr>
            <p:ph idx="1"/>
          </p:nvPr>
        </p:nvSpPr>
        <p:spPr>
          <a:xfrm>
            <a:off x="609599" y="993913"/>
            <a:ext cx="11357113" cy="5183050"/>
          </a:xfrm>
          <a:ln>
            <a:solidFill>
              <a:schemeClr val="tx1"/>
            </a:solidFill>
          </a:ln>
        </p:spPr>
        <p:txBody>
          <a:bodyPr/>
          <a:lstStyle/>
          <a:p>
            <a:endParaRPr lang="en-US" sz="2400" dirty="0"/>
          </a:p>
          <a:p>
            <a:r>
              <a:rPr lang="en-US" sz="2400" dirty="0"/>
              <a:t>The yolov3 trained on BBBC041 dataset using focal loss gives mean average precision of </a:t>
            </a:r>
            <a:r>
              <a:rPr lang="en-US" dirty="0"/>
              <a:t>0.282261</a:t>
            </a:r>
            <a:r>
              <a:rPr lang="en-US" sz="2400" dirty="0"/>
              <a:t> or </a:t>
            </a:r>
            <a:r>
              <a:rPr lang="en-US" dirty="0"/>
              <a:t>28.23 %</a:t>
            </a:r>
            <a:r>
              <a:rPr lang="en-US" sz="2400" dirty="0"/>
              <a:t> % for Intersection over Union of 0.5%.</a:t>
            </a:r>
          </a:p>
          <a:p>
            <a:pPr marL="0" indent="0">
              <a:buNone/>
            </a:pPr>
            <a:endParaRPr lang="en-US" sz="2400" dirty="0"/>
          </a:p>
          <a:p>
            <a:endParaRPr lang="en-US" sz="2400" dirty="0"/>
          </a:p>
          <a:p>
            <a:endParaRPr lang="en-US" sz="2400" dirty="0"/>
          </a:p>
          <a:p>
            <a:endParaRPr lang="en-US" dirty="0"/>
          </a:p>
        </p:txBody>
      </p:sp>
      <p:sp>
        <p:nvSpPr>
          <p:cNvPr id="4" name="Footer Placeholder 3"/>
          <p:cNvSpPr>
            <a:spLocks noGrp="1"/>
          </p:cNvSpPr>
          <p:nvPr>
            <p:ph type="ftr" sz="quarter" idx="11"/>
          </p:nvPr>
        </p:nvSpPr>
        <p:spPr/>
        <p:txBody>
          <a:bodyPr/>
          <a:lstStyle/>
          <a:p>
            <a:r>
              <a:rPr lang="en-US" dirty="0"/>
              <a:t>Deep Learning Spring 2020</a:t>
            </a:r>
          </a:p>
        </p:txBody>
      </p:sp>
      <p:pic>
        <p:nvPicPr>
          <p:cNvPr id="5" name="Picture 4"/>
          <p:cNvPicPr>
            <a:picLocks noChangeAspect="1"/>
          </p:cNvPicPr>
          <p:nvPr/>
        </p:nvPicPr>
        <p:blipFill>
          <a:blip r:embed="rId2"/>
          <a:stretch>
            <a:fillRect/>
          </a:stretch>
        </p:blipFill>
        <p:spPr>
          <a:xfrm>
            <a:off x="1031183" y="2679153"/>
            <a:ext cx="4672634" cy="3351324"/>
          </a:xfrm>
          <a:prstGeom prst="rect">
            <a:avLst/>
          </a:prstGeom>
        </p:spPr>
      </p:pic>
      <p:cxnSp>
        <p:nvCxnSpPr>
          <p:cNvPr id="7" name="Straight Connector 6"/>
          <p:cNvCxnSpPr/>
          <p:nvPr/>
        </p:nvCxnSpPr>
        <p:spPr>
          <a:xfrm>
            <a:off x="6414053" y="2112113"/>
            <a:ext cx="13252" cy="40239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6941160" y="2679153"/>
            <a:ext cx="4715372" cy="3351324"/>
          </a:xfrm>
          <a:prstGeom prst="rect">
            <a:avLst/>
          </a:prstGeom>
        </p:spPr>
      </p:pic>
      <p:sp>
        <p:nvSpPr>
          <p:cNvPr id="10" name="TextBox 9"/>
          <p:cNvSpPr txBox="1"/>
          <p:nvPr/>
        </p:nvSpPr>
        <p:spPr>
          <a:xfrm>
            <a:off x="7991062" y="2775136"/>
            <a:ext cx="1457738" cy="307777"/>
          </a:xfrm>
          <a:prstGeom prst="rect">
            <a:avLst/>
          </a:prstGeom>
          <a:noFill/>
        </p:spPr>
        <p:txBody>
          <a:bodyPr wrap="square" rtlCol="0">
            <a:spAutoFit/>
          </a:bodyPr>
          <a:lstStyle/>
          <a:p>
            <a:r>
              <a:rPr lang="en-US" sz="1400" dirty="0">
                <a:solidFill>
                  <a:srgbClr val="FF0000"/>
                </a:solidFill>
              </a:rPr>
              <a:t>Gametocyte</a:t>
            </a:r>
            <a:endParaRPr lang="en-US" dirty="0">
              <a:solidFill>
                <a:srgbClr val="FF0000"/>
              </a:solidFill>
            </a:endParaRPr>
          </a:p>
        </p:txBody>
      </p:sp>
      <p:sp>
        <p:nvSpPr>
          <p:cNvPr id="11" name="Rectangle 10"/>
          <p:cNvSpPr/>
          <p:nvPr/>
        </p:nvSpPr>
        <p:spPr>
          <a:xfrm>
            <a:off x="7828043" y="4681000"/>
            <a:ext cx="1032719" cy="307777"/>
          </a:xfrm>
          <a:prstGeom prst="rect">
            <a:avLst/>
          </a:prstGeom>
        </p:spPr>
        <p:txBody>
          <a:bodyPr wrap="none">
            <a:spAutoFit/>
          </a:bodyPr>
          <a:lstStyle/>
          <a:p>
            <a:r>
              <a:rPr lang="en-US" sz="1400" dirty="0">
                <a:solidFill>
                  <a:srgbClr val="FF0000"/>
                </a:solidFill>
              </a:rPr>
              <a:t>trophozoite</a:t>
            </a:r>
            <a:endParaRPr lang="en-US" dirty="0"/>
          </a:p>
        </p:txBody>
      </p:sp>
      <p:sp>
        <p:nvSpPr>
          <p:cNvPr id="12" name="TextBox 11"/>
          <p:cNvSpPr txBox="1"/>
          <p:nvPr/>
        </p:nvSpPr>
        <p:spPr>
          <a:xfrm>
            <a:off x="2173358" y="2305878"/>
            <a:ext cx="1683026" cy="338554"/>
          </a:xfrm>
          <a:prstGeom prst="rect">
            <a:avLst/>
          </a:prstGeom>
          <a:noFill/>
        </p:spPr>
        <p:txBody>
          <a:bodyPr wrap="square" rtlCol="0">
            <a:spAutoFit/>
          </a:bodyPr>
          <a:lstStyle/>
          <a:p>
            <a:pPr algn="ctr"/>
            <a:r>
              <a:rPr lang="en-US" sz="1600" dirty="0">
                <a:solidFill>
                  <a:srgbClr val="FF0000"/>
                </a:solidFill>
              </a:rPr>
              <a:t>Predicted</a:t>
            </a:r>
            <a:endParaRPr lang="en-US" dirty="0">
              <a:solidFill>
                <a:srgbClr val="FF0000"/>
              </a:solidFill>
            </a:endParaRPr>
          </a:p>
        </p:txBody>
      </p:sp>
      <p:sp>
        <p:nvSpPr>
          <p:cNvPr id="13" name="TextBox 12"/>
          <p:cNvSpPr txBox="1"/>
          <p:nvPr/>
        </p:nvSpPr>
        <p:spPr>
          <a:xfrm>
            <a:off x="8355495" y="2319130"/>
            <a:ext cx="1683026" cy="338554"/>
          </a:xfrm>
          <a:prstGeom prst="rect">
            <a:avLst/>
          </a:prstGeom>
          <a:noFill/>
        </p:spPr>
        <p:txBody>
          <a:bodyPr wrap="square" rtlCol="0">
            <a:spAutoFit/>
          </a:bodyPr>
          <a:lstStyle/>
          <a:p>
            <a:pPr algn="ctr"/>
            <a:r>
              <a:rPr lang="en-US" sz="1600" dirty="0">
                <a:solidFill>
                  <a:srgbClr val="FF0000"/>
                </a:solidFill>
              </a:rPr>
              <a:t>Ground truth </a:t>
            </a:r>
          </a:p>
        </p:txBody>
      </p:sp>
    </p:spTree>
    <p:extLst>
      <p:ext uri="{BB962C8B-B14F-4D97-AF65-F5344CB8AC3E}">
        <p14:creationId xmlns:p14="http://schemas.microsoft.com/office/powerpoint/2010/main" val="200474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36023"/>
          </a:xfrm>
        </p:spPr>
        <p:txBody>
          <a:bodyPr>
            <a:normAutofit fontScale="90000"/>
          </a:bodyPr>
          <a:lstStyle/>
          <a:p>
            <a:r>
              <a:rPr lang="en-US" dirty="0"/>
              <a:t>Focal Loss  based results</a:t>
            </a:r>
          </a:p>
        </p:txBody>
      </p:sp>
      <p:sp>
        <p:nvSpPr>
          <p:cNvPr id="3" name="Content Placeholder 2"/>
          <p:cNvSpPr>
            <a:spLocks noGrp="1"/>
          </p:cNvSpPr>
          <p:nvPr>
            <p:ph idx="1"/>
          </p:nvPr>
        </p:nvSpPr>
        <p:spPr>
          <a:xfrm>
            <a:off x="609599" y="993913"/>
            <a:ext cx="11357113" cy="5183050"/>
          </a:xfrm>
          <a:ln>
            <a:solidFill>
              <a:schemeClr val="tx1"/>
            </a:solidFill>
          </a:ln>
        </p:spPr>
        <p:txBody>
          <a:bodyPr/>
          <a:lstStyle/>
          <a:p>
            <a:endParaRPr lang="en-US" sz="2400" dirty="0"/>
          </a:p>
          <a:p>
            <a:r>
              <a:rPr lang="en-US" sz="2400" dirty="0"/>
              <a:t>The yolov3 trained on BBBC041 dataset using focal loss gives mean average precision of </a:t>
            </a:r>
            <a:r>
              <a:rPr lang="en-US" dirty="0"/>
              <a:t>0.282261</a:t>
            </a:r>
            <a:r>
              <a:rPr lang="en-US" sz="2400" dirty="0"/>
              <a:t> or </a:t>
            </a:r>
            <a:r>
              <a:rPr lang="en-US" dirty="0"/>
              <a:t>28.23 %</a:t>
            </a:r>
            <a:r>
              <a:rPr lang="en-US" sz="2400" dirty="0"/>
              <a:t> % for Intersection over Union of 0.5%.</a:t>
            </a:r>
          </a:p>
          <a:p>
            <a:pPr marL="0" indent="0">
              <a:buNone/>
            </a:pPr>
            <a:endParaRPr lang="en-US" sz="2400" dirty="0"/>
          </a:p>
        </p:txBody>
      </p:sp>
      <p:sp>
        <p:nvSpPr>
          <p:cNvPr id="4" name="Footer Placeholder 3"/>
          <p:cNvSpPr>
            <a:spLocks noGrp="1"/>
          </p:cNvSpPr>
          <p:nvPr>
            <p:ph type="ftr" sz="quarter" idx="11"/>
          </p:nvPr>
        </p:nvSpPr>
        <p:spPr/>
        <p:txBody>
          <a:bodyPr/>
          <a:lstStyle/>
          <a:p>
            <a:r>
              <a:rPr lang="en-US" dirty="0"/>
              <a:t>Deep Learning Spring 2020</a:t>
            </a:r>
          </a:p>
        </p:txBody>
      </p:sp>
      <p:cxnSp>
        <p:nvCxnSpPr>
          <p:cNvPr id="7" name="Straight Connector 6"/>
          <p:cNvCxnSpPr/>
          <p:nvPr/>
        </p:nvCxnSpPr>
        <p:spPr>
          <a:xfrm>
            <a:off x="6414053" y="2112113"/>
            <a:ext cx="13252" cy="402396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73358" y="2305878"/>
            <a:ext cx="1683026" cy="338554"/>
          </a:xfrm>
          <a:prstGeom prst="rect">
            <a:avLst/>
          </a:prstGeom>
          <a:noFill/>
        </p:spPr>
        <p:txBody>
          <a:bodyPr wrap="square" rtlCol="0">
            <a:spAutoFit/>
          </a:bodyPr>
          <a:lstStyle/>
          <a:p>
            <a:pPr algn="ctr"/>
            <a:r>
              <a:rPr lang="en-US" sz="1600" dirty="0">
                <a:solidFill>
                  <a:srgbClr val="FF0000"/>
                </a:solidFill>
              </a:rPr>
              <a:t>Predicted</a:t>
            </a:r>
            <a:endParaRPr lang="en-US" dirty="0">
              <a:solidFill>
                <a:srgbClr val="FF0000"/>
              </a:solidFill>
            </a:endParaRPr>
          </a:p>
        </p:txBody>
      </p:sp>
      <p:sp>
        <p:nvSpPr>
          <p:cNvPr id="13" name="TextBox 12"/>
          <p:cNvSpPr txBox="1"/>
          <p:nvPr/>
        </p:nvSpPr>
        <p:spPr>
          <a:xfrm>
            <a:off x="8355495" y="2319130"/>
            <a:ext cx="1683026" cy="338554"/>
          </a:xfrm>
          <a:prstGeom prst="rect">
            <a:avLst/>
          </a:prstGeom>
          <a:noFill/>
        </p:spPr>
        <p:txBody>
          <a:bodyPr wrap="square" rtlCol="0">
            <a:spAutoFit/>
          </a:bodyPr>
          <a:lstStyle/>
          <a:p>
            <a:pPr algn="ctr"/>
            <a:r>
              <a:rPr lang="en-US" sz="1600" dirty="0">
                <a:solidFill>
                  <a:srgbClr val="FF0000"/>
                </a:solidFill>
              </a:rPr>
              <a:t>Ground truth </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646" y="2644432"/>
            <a:ext cx="4849942" cy="3478493"/>
          </a:xfrm>
          <a:prstGeom prst="rect">
            <a:avLst/>
          </a:prstGeom>
        </p:spPr>
      </p:pic>
      <p:pic>
        <p:nvPicPr>
          <p:cNvPr id="17" name="Picture 16"/>
          <p:cNvPicPr>
            <a:picLocks noChangeAspect="1"/>
          </p:cNvPicPr>
          <p:nvPr/>
        </p:nvPicPr>
        <p:blipFill>
          <a:blip r:embed="rId3"/>
          <a:stretch>
            <a:fillRect/>
          </a:stretch>
        </p:blipFill>
        <p:spPr>
          <a:xfrm>
            <a:off x="6873887" y="2657684"/>
            <a:ext cx="4822049" cy="3372476"/>
          </a:xfrm>
          <a:prstGeom prst="rect">
            <a:avLst/>
          </a:prstGeom>
        </p:spPr>
      </p:pic>
      <p:sp>
        <p:nvSpPr>
          <p:cNvPr id="18" name="Rectangle 17"/>
          <p:cNvSpPr/>
          <p:nvPr/>
        </p:nvSpPr>
        <p:spPr>
          <a:xfrm>
            <a:off x="7839135" y="3798024"/>
            <a:ext cx="1032719" cy="307777"/>
          </a:xfrm>
          <a:prstGeom prst="rect">
            <a:avLst/>
          </a:prstGeom>
        </p:spPr>
        <p:txBody>
          <a:bodyPr wrap="none">
            <a:spAutoFit/>
          </a:bodyPr>
          <a:lstStyle/>
          <a:p>
            <a:r>
              <a:rPr lang="en-US" sz="1400" dirty="0">
                <a:solidFill>
                  <a:srgbClr val="FF0000"/>
                </a:solidFill>
              </a:rPr>
              <a:t>trophozoite</a:t>
            </a:r>
            <a:endParaRPr lang="en-US" dirty="0"/>
          </a:p>
        </p:txBody>
      </p:sp>
    </p:spTree>
    <p:extLst>
      <p:ext uri="{BB962C8B-B14F-4D97-AF65-F5344CB8AC3E}">
        <p14:creationId xmlns:p14="http://schemas.microsoft.com/office/powerpoint/2010/main" val="726195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369"/>
            <a:ext cx="10515600" cy="536023"/>
          </a:xfrm>
        </p:spPr>
        <p:txBody>
          <a:bodyPr>
            <a:normAutofit fontScale="90000"/>
          </a:bodyPr>
          <a:lstStyle/>
          <a:p>
            <a:r>
              <a:rPr lang="en-US" dirty="0"/>
              <a:t>Focal Loss  based results</a:t>
            </a:r>
          </a:p>
        </p:txBody>
      </p:sp>
      <p:sp>
        <p:nvSpPr>
          <p:cNvPr id="3" name="Content Placeholder 2"/>
          <p:cNvSpPr>
            <a:spLocks noGrp="1"/>
          </p:cNvSpPr>
          <p:nvPr>
            <p:ph idx="1"/>
          </p:nvPr>
        </p:nvSpPr>
        <p:spPr>
          <a:xfrm>
            <a:off x="609599" y="993913"/>
            <a:ext cx="11357113" cy="5183050"/>
          </a:xfrm>
          <a:ln>
            <a:solidFill>
              <a:schemeClr val="tx1"/>
            </a:solidFill>
          </a:ln>
        </p:spPr>
        <p:txBody>
          <a:bodyPr/>
          <a:lstStyle/>
          <a:p>
            <a:endParaRPr lang="en-US" sz="2400" dirty="0"/>
          </a:p>
          <a:p>
            <a:r>
              <a:rPr lang="en-US" sz="2400" dirty="0"/>
              <a:t>The yolov3 trained on BBBC041 dataset using focal loss gives mean average precision of </a:t>
            </a:r>
            <a:r>
              <a:rPr lang="en-US" dirty="0"/>
              <a:t>0.282261</a:t>
            </a:r>
            <a:r>
              <a:rPr lang="en-US" sz="2400" dirty="0"/>
              <a:t> or </a:t>
            </a:r>
            <a:r>
              <a:rPr lang="en-US" dirty="0"/>
              <a:t>28.23 %</a:t>
            </a:r>
            <a:r>
              <a:rPr lang="en-US" sz="2400" dirty="0"/>
              <a:t> % for Intersection over Union of 0.5%.</a:t>
            </a:r>
          </a:p>
          <a:p>
            <a:pPr marL="0" indent="0">
              <a:buNone/>
            </a:pPr>
            <a:endParaRPr lang="en-US" sz="2400" dirty="0"/>
          </a:p>
          <a:p>
            <a:endParaRPr lang="en-US" sz="2400" dirty="0"/>
          </a:p>
          <a:p>
            <a:endParaRPr lang="en-US" sz="2400" dirty="0"/>
          </a:p>
          <a:p>
            <a:endParaRPr lang="en-US" dirty="0"/>
          </a:p>
        </p:txBody>
      </p:sp>
      <p:sp>
        <p:nvSpPr>
          <p:cNvPr id="4" name="Footer Placeholder 3"/>
          <p:cNvSpPr>
            <a:spLocks noGrp="1"/>
          </p:cNvSpPr>
          <p:nvPr>
            <p:ph type="ftr" sz="quarter" idx="11"/>
          </p:nvPr>
        </p:nvSpPr>
        <p:spPr/>
        <p:txBody>
          <a:bodyPr/>
          <a:lstStyle/>
          <a:p>
            <a:r>
              <a:rPr lang="en-US" dirty="0"/>
              <a:t>Deep Learning Spring 2020</a:t>
            </a:r>
          </a:p>
        </p:txBody>
      </p:sp>
      <p:cxnSp>
        <p:nvCxnSpPr>
          <p:cNvPr id="7" name="Straight Connector 6"/>
          <p:cNvCxnSpPr/>
          <p:nvPr/>
        </p:nvCxnSpPr>
        <p:spPr>
          <a:xfrm>
            <a:off x="6414053" y="2112113"/>
            <a:ext cx="13252" cy="402396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73358" y="2305878"/>
            <a:ext cx="1683026" cy="338554"/>
          </a:xfrm>
          <a:prstGeom prst="rect">
            <a:avLst/>
          </a:prstGeom>
          <a:noFill/>
        </p:spPr>
        <p:txBody>
          <a:bodyPr wrap="square" rtlCol="0">
            <a:spAutoFit/>
          </a:bodyPr>
          <a:lstStyle/>
          <a:p>
            <a:pPr algn="ctr"/>
            <a:r>
              <a:rPr lang="en-US" sz="1600" dirty="0">
                <a:solidFill>
                  <a:srgbClr val="FF0000"/>
                </a:solidFill>
              </a:rPr>
              <a:t>Predicted</a:t>
            </a:r>
            <a:endParaRPr lang="en-US" dirty="0">
              <a:solidFill>
                <a:srgbClr val="FF0000"/>
              </a:solidFill>
            </a:endParaRPr>
          </a:p>
        </p:txBody>
      </p:sp>
      <p:sp>
        <p:nvSpPr>
          <p:cNvPr id="13" name="TextBox 12"/>
          <p:cNvSpPr txBox="1"/>
          <p:nvPr/>
        </p:nvSpPr>
        <p:spPr>
          <a:xfrm>
            <a:off x="8355495" y="2319130"/>
            <a:ext cx="1683026" cy="338554"/>
          </a:xfrm>
          <a:prstGeom prst="rect">
            <a:avLst/>
          </a:prstGeom>
          <a:noFill/>
        </p:spPr>
        <p:txBody>
          <a:bodyPr wrap="square" rtlCol="0">
            <a:spAutoFit/>
          </a:bodyPr>
          <a:lstStyle/>
          <a:p>
            <a:pPr algn="ctr"/>
            <a:r>
              <a:rPr lang="en-US" sz="1600" dirty="0">
                <a:solidFill>
                  <a:srgbClr val="FF0000"/>
                </a:solidFill>
              </a:rPr>
              <a:t>Ground truth </a:t>
            </a:r>
          </a:p>
        </p:txBody>
      </p:sp>
      <p:pic>
        <p:nvPicPr>
          <p:cNvPr id="14" name="Picture 13"/>
          <p:cNvPicPr>
            <a:picLocks noChangeAspect="1"/>
          </p:cNvPicPr>
          <p:nvPr/>
        </p:nvPicPr>
        <p:blipFill>
          <a:blip r:embed="rId2"/>
          <a:stretch>
            <a:fillRect/>
          </a:stretch>
        </p:blipFill>
        <p:spPr>
          <a:xfrm>
            <a:off x="874646" y="2619371"/>
            <a:ext cx="4839339" cy="3470888"/>
          </a:xfrm>
          <a:prstGeom prst="rect">
            <a:avLst/>
          </a:prstGeom>
        </p:spPr>
      </p:pic>
      <p:pic>
        <p:nvPicPr>
          <p:cNvPr id="6" name="Picture 5"/>
          <p:cNvPicPr>
            <a:picLocks noChangeAspect="1"/>
          </p:cNvPicPr>
          <p:nvPr/>
        </p:nvPicPr>
        <p:blipFill>
          <a:blip r:embed="rId3"/>
          <a:stretch>
            <a:fillRect/>
          </a:stretch>
        </p:blipFill>
        <p:spPr>
          <a:xfrm>
            <a:off x="6861392" y="2619371"/>
            <a:ext cx="4671232" cy="3305172"/>
          </a:xfrm>
          <a:prstGeom prst="rect">
            <a:avLst/>
          </a:prstGeom>
        </p:spPr>
      </p:pic>
      <p:sp>
        <p:nvSpPr>
          <p:cNvPr id="8" name="TextBox 7"/>
          <p:cNvSpPr txBox="1"/>
          <p:nvPr/>
        </p:nvSpPr>
        <p:spPr>
          <a:xfrm>
            <a:off x="6952929" y="2909475"/>
            <a:ext cx="876941" cy="338554"/>
          </a:xfrm>
          <a:prstGeom prst="rect">
            <a:avLst/>
          </a:prstGeom>
          <a:noFill/>
        </p:spPr>
        <p:txBody>
          <a:bodyPr wrap="square" rtlCol="0">
            <a:spAutoFit/>
          </a:bodyPr>
          <a:lstStyle/>
          <a:p>
            <a:r>
              <a:rPr lang="en-US" sz="1600" dirty="0">
                <a:solidFill>
                  <a:srgbClr val="FF0000"/>
                </a:solidFill>
              </a:rPr>
              <a:t>ring</a:t>
            </a:r>
          </a:p>
        </p:txBody>
      </p:sp>
      <p:sp>
        <p:nvSpPr>
          <p:cNvPr id="15" name="Rectangle 14"/>
          <p:cNvSpPr/>
          <p:nvPr/>
        </p:nvSpPr>
        <p:spPr>
          <a:xfrm>
            <a:off x="8081221" y="3746190"/>
            <a:ext cx="506870" cy="338554"/>
          </a:xfrm>
          <a:prstGeom prst="rect">
            <a:avLst/>
          </a:prstGeom>
        </p:spPr>
        <p:txBody>
          <a:bodyPr wrap="none">
            <a:spAutoFit/>
          </a:bodyPr>
          <a:lstStyle/>
          <a:p>
            <a:r>
              <a:rPr lang="en-US" sz="1600" dirty="0">
                <a:solidFill>
                  <a:srgbClr val="FF0000"/>
                </a:solidFill>
              </a:rPr>
              <a:t>ring</a:t>
            </a:r>
          </a:p>
        </p:txBody>
      </p:sp>
      <p:sp>
        <p:nvSpPr>
          <p:cNvPr id="16" name="Rectangle 15"/>
          <p:cNvSpPr/>
          <p:nvPr/>
        </p:nvSpPr>
        <p:spPr>
          <a:xfrm>
            <a:off x="8863123" y="4582804"/>
            <a:ext cx="506870" cy="338554"/>
          </a:xfrm>
          <a:prstGeom prst="rect">
            <a:avLst/>
          </a:prstGeom>
        </p:spPr>
        <p:txBody>
          <a:bodyPr wrap="none">
            <a:spAutoFit/>
          </a:bodyPr>
          <a:lstStyle/>
          <a:p>
            <a:r>
              <a:rPr lang="en-US" sz="1600" dirty="0">
                <a:solidFill>
                  <a:srgbClr val="FF0000"/>
                </a:solidFill>
              </a:rPr>
              <a:t>ring</a:t>
            </a:r>
          </a:p>
        </p:txBody>
      </p:sp>
      <p:sp>
        <p:nvSpPr>
          <p:cNvPr id="17" name="Rectangle 16"/>
          <p:cNvSpPr/>
          <p:nvPr/>
        </p:nvSpPr>
        <p:spPr>
          <a:xfrm>
            <a:off x="9826775" y="4084744"/>
            <a:ext cx="506870" cy="338554"/>
          </a:xfrm>
          <a:prstGeom prst="rect">
            <a:avLst/>
          </a:prstGeom>
        </p:spPr>
        <p:txBody>
          <a:bodyPr wrap="none">
            <a:spAutoFit/>
          </a:bodyPr>
          <a:lstStyle/>
          <a:p>
            <a:r>
              <a:rPr lang="en-US" sz="1600" dirty="0">
                <a:solidFill>
                  <a:srgbClr val="FF0000"/>
                </a:solidFill>
              </a:rPr>
              <a:t>ring</a:t>
            </a:r>
          </a:p>
        </p:txBody>
      </p:sp>
      <p:sp>
        <p:nvSpPr>
          <p:cNvPr id="18" name="Rectangle 17"/>
          <p:cNvSpPr/>
          <p:nvPr/>
        </p:nvSpPr>
        <p:spPr>
          <a:xfrm>
            <a:off x="10552752" y="4752081"/>
            <a:ext cx="506870" cy="338554"/>
          </a:xfrm>
          <a:prstGeom prst="rect">
            <a:avLst/>
          </a:prstGeom>
        </p:spPr>
        <p:txBody>
          <a:bodyPr wrap="none">
            <a:spAutoFit/>
          </a:bodyPr>
          <a:lstStyle/>
          <a:p>
            <a:r>
              <a:rPr lang="en-US" sz="1600" dirty="0">
                <a:solidFill>
                  <a:srgbClr val="FF0000"/>
                </a:solidFill>
              </a:rPr>
              <a:t>ring</a:t>
            </a:r>
          </a:p>
        </p:txBody>
      </p:sp>
      <p:sp>
        <p:nvSpPr>
          <p:cNvPr id="19" name="Rectangle 18"/>
          <p:cNvSpPr/>
          <p:nvPr/>
        </p:nvSpPr>
        <p:spPr>
          <a:xfrm>
            <a:off x="10237024" y="2649057"/>
            <a:ext cx="506870" cy="338554"/>
          </a:xfrm>
          <a:prstGeom prst="rect">
            <a:avLst/>
          </a:prstGeom>
        </p:spPr>
        <p:txBody>
          <a:bodyPr wrap="none">
            <a:spAutoFit/>
          </a:bodyPr>
          <a:lstStyle/>
          <a:p>
            <a:r>
              <a:rPr lang="en-US" sz="1600" dirty="0">
                <a:solidFill>
                  <a:srgbClr val="FF0000"/>
                </a:solidFill>
              </a:rPr>
              <a:t>ring</a:t>
            </a:r>
          </a:p>
        </p:txBody>
      </p:sp>
    </p:spTree>
    <p:extLst>
      <p:ext uri="{BB962C8B-B14F-4D97-AF65-F5344CB8AC3E}">
        <p14:creationId xmlns:p14="http://schemas.microsoft.com/office/powerpoint/2010/main" val="2645537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8"/>
            <a:ext cx="10515600" cy="660110"/>
          </a:xfrm>
          <a:ln>
            <a:solidFill>
              <a:schemeClr val="tx1"/>
            </a:solidFill>
          </a:ln>
        </p:spPr>
        <p:txBody>
          <a:bodyPr>
            <a:normAutofit/>
          </a:bodyPr>
          <a:lstStyle/>
          <a:p>
            <a:r>
              <a:rPr lang="en-US" sz="3200" b="1" dirty="0"/>
              <a:t>Remarks</a:t>
            </a:r>
          </a:p>
        </p:txBody>
      </p:sp>
      <p:sp>
        <p:nvSpPr>
          <p:cNvPr id="3" name="Content Placeholder 2"/>
          <p:cNvSpPr>
            <a:spLocks noGrp="1"/>
          </p:cNvSpPr>
          <p:nvPr>
            <p:ph idx="1"/>
          </p:nvPr>
        </p:nvSpPr>
        <p:spPr>
          <a:xfrm>
            <a:off x="838200" y="1135470"/>
            <a:ext cx="10515600" cy="5110163"/>
          </a:xfrm>
          <a:ln>
            <a:solidFill>
              <a:schemeClr val="tx1"/>
            </a:solidFill>
          </a:ln>
        </p:spPr>
        <p:txBody>
          <a:bodyPr>
            <a:normAutofit/>
          </a:bodyPr>
          <a:lstStyle/>
          <a:p>
            <a:endParaRPr lang="en-US" sz="2400" dirty="0"/>
          </a:p>
          <a:p>
            <a:r>
              <a:rPr lang="en-US" sz="2400" dirty="0"/>
              <a:t>Yolov3 is faster as compared to the UNET based implementation but have issues of limited anchors in a grid resulting in ability to detect the crowded Objects.</a:t>
            </a:r>
          </a:p>
          <a:p>
            <a:r>
              <a:rPr lang="en-US" sz="2400" dirty="0"/>
              <a:t>Yolo has been found to be faster but have very less mean average precision.</a:t>
            </a:r>
          </a:p>
          <a:p>
            <a:r>
              <a:rPr lang="en-US" sz="2400" dirty="0"/>
              <a:t>Yolov3 due to multiscale predictions it can easily handle small objects but could not deal with medium to large objects in the images.</a:t>
            </a:r>
          </a:p>
          <a:p>
            <a:endParaRPr lang="en-US" sz="2400" dirty="0"/>
          </a:p>
          <a:p>
            <a:r>
              <a:rPr lang="en-US" sz="2400" dirty="0"/>
              <a:t>FOCAL LOSS resulted in little better predictions with yolov3.</a:t>
            </a:r>
          </a:p>
          <a:p>
            <a:endParaRPr lang="en-US" sz="2400" dirty="0"/>
          </a:p>
          <a:p>
            <a:r>
              <a:rPr lang="en-US" sz="2400" dirty="0"/>
              <a:t>Let’s move to MASK RCNN which uses instance segmentation to further improve the performance.</a:t>
            </a:r>
          </a:p>
        </p:txBody>
      </p:sp>
      <p:sp>
        <p:nvSpPr>
          <p:cNvPr id="4" name="Footer Placeholder 3"/>
          <p:cNvSpPr>
            <a:spLocks noGrp="1"/>
          </p:cNvSpPr>
          <p:nvPr>
            <p:ph type="ftr" sz="quarter" idx="11"/>
          </p:nvPr>
        </p:nvSpPr>
        <p:spPr/>
        <p:txBody>
          <a:bodyPr/>
          <a:lstStyle/>
          <a:p>
            <a:r>
              <a:rPr lang="en-US" dirty="0"/>
              <a:t>Deep Learning Spring 2020, Group: G2B</a:t>
            </a:r>
          </a:p>
        </p:txBody>
      </p:sp>
      <p:sp>
        <p:nvSpPr>
          <p:cNvPr id="25" name="TextBox 24"/>
          <p:cNvSpPr txBox="1"/>
          <p:nvPr/>
        </p:nvSpPr>
        <p:spPr>
          <a:xfrm>
            <a:off x="11701670" y="5232880"/>
            <a:ext cx="490330" cy="369332"/>
          </a:xfrm>
          <a:prstGeom prst="rect">
            <a:avLst/>
          </a:prstGeom>
          <a:noFill/>
        </p:spPr>
        <p:txBody>
          <a:bodyPr wrap="square" rtlCol="0">
            <a:spAutoFit/>
          </a:bodyPr>
          <a:lstStyle/>
          <a:p>
            <a:r>
              <a:rPr lang="en-US" dirty="0"/>
              <a:t> </a:t>
            </a:r>
          </a:p>
        </p:txBody>
      </p:sp>
    </p:spTree>
    <p:extLst>
      <p:ext uri="{BB962C8B-B14F-4D97-AF65-F5344CB8AC3E}">
        <p14:creationId xmlns:p14="http://schemas.microsoft.com/office/powerpoint/2010/main" val="3055931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E02842-E25D-45C3-901B-A60A0CCAEEBD}"/>
              </a:ext>
            </a:extLst>
          </p:cNvPr>
          <p:cNvSpPr>
            <a:spLocks noGrp="1"/>
          </p:cNvSpPr>
          <p:nvPr>
            <p:ph type="title"/>
          </p:nvPr>
        </p:nvSpPr>
        <p:spPr/>
        <p:txBody>
          <a:bodyPr/>
          <a:lstStyle/>
          <a:p>
            <a:r>
              <a:rPr lang="en-US" dirty="0">
                <a:ln w="0"/>
                <a:solidFill>
                  <a:schemeClr val="accent1"/>
                </a:solidFill>
                <a:effectLst>
                  <a:outerShdw blurRad="38100" dist="25400" dir="5400000" algn="ctr" rotWithShape="0">
                    <a:srgbClr val="6E747A">
                      <a:alpha val="43000"/>
                    </a:srgbClr>
                  </a:outerShdw>
                </a:effectLst>
              </a:rPr>
              <a:t>MASK RCNN</a:t>
            </a:r>
          </a:p>
        </p:txBody>
      </p:sp>
      <p:sp>
        <p:nvSpPr>
          <p:cNvPr id="6" name="Text Placeholder 5">
            <a:extLst>
              <a:ext uri="{FF2B5EF4-FFF2-40B4-BE49-F238E27FC236}">
                <a16:creationId xmlns:a16="http://schemas.microsoft.com/office/drawing/2014/main" id="{818BF443-0DCE-4510-8A6F-272B0836FD45}"/>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5D5E24DF-5028-45BF-BA0E-7D2CEC5165C0}"/>
              </a:ext>
            </a:extLst>
          </p:cNvPr>
          <p:cNvSpPr>
            <a:spLocks noGrp="1"/>
          </p:cNvSpPr>
          <p:nvPr>
            <p:ph type="ftr" sz="quarter" idx="11"/>
          </p:nvPr>
        </p:nvSpPr>
        <p:spPr/>
        <p:txBody>
          <a:bodyPr/>
          <a:lstStyle/>
          <a:p>
            <a:r>
              <a:rPr lang="en-US" dirty="0"/>
              <a:t>Deep </a:t>
            </a:r>
            <a:r>
              <a:rPr lang="en-US" dirty="0" err="1"/>
              <a:t>Learing</a:t>
            </a:r>
            <a:r>
              <a:rPr lang="en-US" dirty="0"/>
              <a:t> Spring 2020</a:t>
            </a:r>
          </a:p>
        </p:txBody>
      </p:sp>
    </p:spTree>
    <p:extLst>
      <p:ext uri="{BB962C8B-B14F-4D97-AF65-F5344CB8AC3E}">
        <p14:creationId xmlns:p14="http://schemas.microsoft.com/office/powerpoint/2010/main" val="3778217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8"/>
            <a:ext cx="10515600" cy="660110"/>
          </a:xfrm>
          <a:ln>
            <a:solidFill>
              <a:schemeClr val="tx1"/>
            </a:solidFill>
          </a:ln>
        </p:spPr>
        <p:txBody>
          <a:bodyPr>
            <a:normAutofit/>
          </a:bodyPr>
          <a:lstStyle/>
          <a:p>
            <a:r>
              <a:rPr lang="en-US" sz="3200" b="1" dirty="0"/>
              <a:t>Architecture</a:t>
            </a:r>
          </a:p>
        </p:txBody>
      </p:sp>
      <p:sp>
        <p:nvSpPr>
          <p:cNvPr id="3" name="Content Placeholder 2"/>
          <p:cNvSpPr>
            <a:spLocks noGrp="1"/>
          </p:cNvSpPr>
          <p:nvPr>
            <p:ph idx="1"/>
          </p:nvPr>
        </p:nvSpPr>
        <p:spPr>
          <a:xfrm>
            <a:off x="838200" y="1135470"/>
            <a:ext cx="10515600" cy="5110163"/>
          </a:xfrm>
          <a:ln>
            <a:solidFill>
              <a:schemeClr val="tx1"/>
            </a:solidFill>
          </a:ln>
        </p:spPr>
        <p:txBody>
          <a:bodyPr>
            <a:normAutofit/>
          </a:bodyPr>
          <a:lstStyle/>
          <a:p>
            <a:endParaRPr lang="en-US" sz="2400" dirty="0"/>
          </a:p>
          <a:p>
            <a:r>
              <a:rPr lang="en-US" sz="2400" dirty="0"/>
              <a:t>We used standard MASK-RCNN with the resnet-101 as back-bone network. </a:t>
            </a:r>
          </a:p>
          <a:p>
            <a:endParaRPr lang="en-US" sz="2400" dirty="0"/>
          </a:p>
          <a:p>
            <a:r>
              <a:rPr lang="en-US" sz="2400" dirty="0"/>
              <a:t>Major feature of the MASK RCNN is usage of ROI align instead of ROI polling in Faster RCNN which result in wrong predictions.</a:t>
            </a:r>
          </a:p>
          <a:p>
            <a:endParaRPr lang="en-US" sz="2000" dirty="0"/>
          </a:p>
        </p:txBody>
      </p:sp>
      <p:sp>
        <p:nvSpPr>
          <p:cNvPr id="4" name="Footer Placeholder 3"/>
          <p:cNvSpPr>
            <a:spLocks noGrp="1"/>
          </p:cNvSpPr>
          <p:nvPr>
            <p:ph type="ftr" sz="quarter" idx="11"/>
          </p:nvPr>
        </p:nvSpPr>
        <p:spPr/>
        <p:txBody>
          <a:bodyPr/>
          <a:lstStyle/>
          <a:p>
            <a:r>
              <a:rPr lang="en-US" dirty="0"/>
              <a:t>Deep Learning Spring 2020, Group: G2B</a:t>
            </a:r>
          </a:p>
        </p:txBody>
      </p:sp>
      <p:sp>
        <p:nvSpPr>
          <p:cNvPr id="25" name="TextBox 24"/>
          <p:cNvSpPr txBox="1"/>
          <p:nvPr/>
        </p:nvSpPr>
        <p:spPr>
          <a:xfrm>
            <a:off x="11701670" y="5232880"/>
            <a:ext cx="490330" cy="369332"/>
          </a:xfrm>
          <a:prstGeom prst="rect">
            <a:avLst/>
          </a:prstGeom>
          <a:noFill/>
        </p:spPr>
        <p:txBody>
          <a:bodyPr wrap="square" rtlCol="0">
            <a:spAutoFit/>
          </a:bodyPr>
          <a:lstStyle/>
          <a:p>
            <a:r>
              <a:rPr lang="en-US" dirty="0"/>
              <a:t> </a:t>
            </a:r>
          </a:p>
        </p:txBody>
      </p:sp>
      <p:pic>
        <p:nvPicPr>
          <p:cNvPr id="5" name="Picture 4"/>
          <p:cNvPicPr>
            <a:picLocks noChangeAspect="1"/>
          </p:cNvPicPr>
          <p:nvPr/>
        </p:nvPicPr>
        <p:blipFill>
          <a:blip r:embed="rId2"/>
          <a:stretch>
            <a:fillRect/>
          </a:stretch>
        </p:blipFill>
        <p:spPr>
          <a:xfrm>
            <a:off x="1225119" y="3367315"/>
            <a:ext cx="9741761" cy="2746917"/>
          </a:xfrm>
          <a:prstGeom prst="rect">
            <a:avLst/>
          </a:prstGeom>
        </p:spPr>
      </p:pic>
    </p:spTree>
    <p:extLst>
      <p:ext uri="{BB962C8B-B14F-4D97-AF65-F5344CB8AC3E}">
        <p14:creationId xmlns:p14="http://schemas.microsoft.com/office/powerpoint/2010/main" val="3860804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txBox="1">
            <a:spLocks/>
          </p:cNvSpPr>
          <p:nvPr/>
        </p:nvSpPr>
        <p:spPr>
          <a:xfrm>
            <a:off x="0" y="304800"/>
            <a:ext cx="12192000" cy="569843"/>
          </a:xfrm>
          <a:prstGeom prst="rect">
            <a:avLst/>
          </a:prstGeom>
          <a:ln>
            <a:solidFill>
              <a:schemeClr val="tx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Types of Blood smears</a:t>
            </a:r>
          </a:p>
        </p:txBody>
      </p:sp>
      <p:sp>
        <p:nvSpPr>
          <p:cNvPr id="21" name="Content Placeholder 3"/>
          <p:cNvSpPr txBox="1">
            <a:spLocks/>
          </p:cNvSpPr>
          <p:nvPr/>
        </p:nvSpPr>
        <p:spPr>
          <a:xfrm>
            <a:off x="527105" y="1216855"/>
            <a:ext cx="11329259" cy="5205046"/>
          </a:xfrm>
          <a:prstGeom prst="rect">
            <a:avLst/>
          </a:prstGeom>
          <a:ln>
            <a:solidFill>
              <a:srgbClr val="FF0000"/>
            </a:solidFill>
          </a:ln>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a:t>
            </a:r>
          </a:p>
        </p:txBody>
      </p:sp>
      <p:cxnSp>
        <p:nvCxnSpPr>
          <p:cNvPr id="22" name="Straight Connector 21"/>
          <p:cNvCxnSpPr/>
          <p:nvPr/>
        </p:nvCxnSpPr>
        <p:spPr>
          <a:xfrm>
            <a:off x="6191735" y="1406769"/>
            <a:ext cx="14067" cy="4825219"/>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671297" y="1179288"/>
            <a:ext cx="3376247" cy="461665"/>
          </a:xfrm>
          <a:prstGeom prst="rect">
            <a:avLst/>
          </a:prstGeom>
          <a:noFill/>
        </p:spPr>
        <p:txBody>
          <a:bodyPr wrap="square" rtlCol="0">
            <a:spAutoFit/>
          </a:bodyPr>
          <a:lstStyle/>
          <a:p>
            <a:r>
              <a:rPr lang="en-US" sz="2400" dirty="0"/>
              <a:t>Thick Blood smears</a:t>
            </a:r>
          </a:p>
        </p:txBody>
      </p:sp>
      <p:sp>
        <p:nvSpPr>
          <p:cNvPr id="24" name="TextBox 23"/>
          <p:cNvSpPr txBox="1"/>
          <p:nvPr/>
        </p:nvSpPr>
        <p:spPr>
          <a:xfrm>
            <a:off x="7877916" y="1202406"/>
            <a:ext cx="3376247" cy="461665"/>
          </a:xfrm>
          <a:prstGeom prst="rect">
            <a:avLst/>
          </a:prstGeom>
          <a:noFill/>
        </p:spPr>
        <p:txBody>
          <a:bodyPr wrap="square" rtlCol="0">
            <a:spAutoFit/>
          </a:bodyPr>
          <a:lstStyle/>
          <a:p>
            <a:r>
              <a:rPr lang="en-US" sz="2400" b="1" dirty="0">
                <a:solidFill>
                  <a:srgbClr val="FF0000"/>
                </a:solidFill>
              </a:rPr>
              <a:t>Thin Blood smears</a:t>
            </a:r>
          </a:p>
        </p:txBody>
      </p:sp>
      <p:sp>
        <p:nvSpPr>
          <p:cNvPr id="25" name="Rectangle 24"/>
          <p:cNvSpPr/>
          <p:nvPr/>
        </p:nvSpPr>
        <p:spPr>
          <a:xfrm>
            <a:off x="1795974" y="6459468"/>
            <a:ext cx="9415975" cy="369332"/>
          </a:xfrm>
          <a:prstGeom prst="rect">
            <a:avLst/>
          </a:prstGeom>
        </p:spPr>
        <p:txBody>
          <a:bodyPr wrap="square">
            <a:spAutoFit/>
          </a:bodyPr>
          <a:lstStyle/>
          <a:p>
            <a:r>
              <a:rPr lang="en-US" dirty="0">
                <a:hlinkClick r:id="rId2"/>
              </a:rPr>
              <a:t>https://microbiologyinfo.com/differences-between-thick-blood-smear-and-thin-blood-smear/</a:t>
            </a:r>
            <a:endParaRPr lang="en-US" dirty="0"/>
          </a:p>
        </p:txBody>
      </p:sp>
      <p:sp>
        <p:nvSpPr>
          <p:cNvPr id="26" name="Rectangle 25"/>
          <p:cNvSpPr/>
          <p:nvPr/>
        </p:nvSpPr>
        <p:spPr>
          <a:xfrm>
            <a:off x="725028" y="1605618"/>
            <a:ext cx="5268784" cy="2831544"/>
          </a:xfrm>
          <a:prstGeom prst="rect">
            <a:avLst/>
          </a:prstGeom>
        </p:spPr>
        <p:txBody>
          <a:bodyPr wrap="square">
            <a:spAutoFit/>
          </a:bodyPr>
          <a:lstStyle/>
          <a:p>
            <a:pPr marL="285750" indent="-285750" algn="just">
              <a:buFont typeface="Arial" panose="020B0604020202020204" pitchFamily="34" charset="0"/>
              <a:buChar char="•"/>
            </a:pPr>
            <a:r>
              <a:rPr lang="en-US" sz="2000" dirty="0"/>
              <a:t>Thick blood smears are most useful for detecting the presence of parasites.</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A thick blood smear is a drop of blood on a glass slide.</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t>Thick smears allow a more efficient detection of parasites.</a:t>
            </a:r>
          </a:p>
          <a:p>
            <a:pPr marL="285750" indent="-285750" algn="just">
              <a:buFont typeface="Arial" panose="020B0604020202020204" pitchFamily="34" charset="0"/>
              <a:buChar char="•"/>
            </a:pPr>
            <a:endParaRPr lang="en-US" dirty="0"/>
          </a:p>
        </p:txBody>
      </p:sp>
      <p:sp>
        <p:nvSpPr>
          <p:cNvPr id="27" name="Rectangle 26"/>
          <p:cNvSpPr/>
          <p:nvPr/>
        </p:nvSpPr>
        <p:spPr>
          <a:xfrm>
            <a:off x="6396690" y="1605618"/>
            <a:ext cx="5268785" cy="2554545"/>
          </a:xfrm>
          <a:prstGeom prst="rect">
            <a:avLst/>
          </a:prstGeom>
        </p:spPr>
        <p:txBody>
          <a:bodyPr wrap="square">
            <a:spAutoFit/>
          </a:bodyPr>
          <a:lstStyle/>
          <a:p>
            <a:pPr marL="285750" indent="-285750" algn="just">
              <a:buFont typeface="Arial" panose="020B0604020202020204" pitchFamily="34" charset="0"/>
              <a:buChar char="•"/>
            </a:pPr>
            <a:r>
              <a:rPr lang="en-US" sz="2000" dirty="0">
                <a:solidFill>
                  <a:srgbClr val="FF0000"/>
                </a:solidFill>
              </a:rPr>
              <a:t>Thin blood smears helps to discover which species of parasite is causing the infection.</a:t>
            </a:r>
          </a:p>
          <a:p>
            <a:pPr marL="285750" indent="-285750" algn="just">
              <a:buFont typeface="Arial" panose="020B0604020202020204" pitchFamily="34" charset="0"/>
              <a:buChar char="•"/>
            </a:pPr>
            <a:endParaRPr lang="en-US" sz="2000" dirty="0">
              <a:solidFill>
                <a:srgbClr val="FF0000"/>
              </a:solidFill>
            </a:endParaRPr>
          </a:p>
          <a:p>
            <a:pPr marL="285750" indent="-285750" algn="just">
              <a:buFont typeface="Arial" panose="020B0604020202020204" pitchFamily="34" charset="0"/>
              <a:buChar char="•"/>
            </a:pPr>
            <a:r>
              <a:rPr lang="en-US" sz="2000" dirty="0">
                <a:solidFill>
                  <a:srgbClr val="FF0000"/>
                </a:solidFill>
              </a:rPr>
              <a:t>A thin blood smear is a drop of blood that is spread across a large area of the slide.</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r>
              <a:rPr lang="en-US" sz="2000" dirty="0">
                <a:solidFill>
                  <a:srgbClr val="FF0000"/>
                </a:solidFill>
              </a:rPr>
              <a:t>Less sensitive than a thick film especially where there is a low </a:t>
            </a:r>
            <a:r>
              <a:rPr lang="en-US" sz="2000" dirty="0" err="1">
                <a:solidFill>
                  <a:srgbClr val="FF0000"/>
                </a:solidFill>
              </a:rPr>
              <a:t>parasitemia</a:t>
            </a:r>
            <a:r>
              <a:rPr lang="en-US" sz="2000" dirty="0"/>
              <a:t>.</a:t>
            </a:r>
          </a:p>
        </p:txBody>
      </p:sp>
      <p:pic>
        <p:nvPicPr>
          <p:cNvPr id="28" name="Picture 27"/>
          <p:cNvPicPr>
            <a:picLocks noChangeAspect="1"/>
          </p:cNvPicPr>
          <p:nvPr/>
        </p:nvPicPr>
        <p:blipFill rotWithShape="1">
          <a:blip r:embed="rId3"/>
          <a:srcRect l="6155" t="6780" r="46373" b="43989"/>
          <a:stretch/>
        </p:blipFill>
        <p:spPr>
          <a:xfrm>
            <a:off x="7606906" y="4238394"/>
            <a:ext cx="2621215" cy="2062757"/>
          </a:xfrm>
          <a:prstGeom prst="rect">
            <a:avLst/>
          </a:prstGeom>
        </p:spPr>
      </p:pic>
      <p:pic>
        <p:nvPicPr>
          <p:cNvPr id="29" name="Picture 2" descr="Thin and thick blood smears. A. Day one (Ring-form trophozoites of P. falciparum in thick and thin blood smear) B. Day four. "/>
          <p:cNvPicPr>
            <a:picLocks noChangeAspect="1" noChangeArrowheads="1"/>
          </p:cNvPicPr>
          <p:nvPr/>
        </p:nvPicPr>
        <p:blipFill rotWithShape="1">
          <a:blip r:embed="rId4">
            <a:extLst>
              <a:ext uri="{28A0092B-C50C-407E-A947-70E740481C1C}">
                <a14:useLocalDpi xmlns:a14="http://schemas.microsoft.com/office/drawing/2010/main" val="0"/>
              </a:ext>
            </a:extLst>
          </a:blip>
          <a:srcRect l="52638" t="6081" b="44918"/>
          <a:stretch/>
        </p:blipFill>
        <p:spPr bwMode="auto">
          <a:xfrm>
            <a:off x="2115110" y="4121237"/>
            <a:ext cx="2688543" cy="2110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7146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8"/>
            <a:ext cx="10515600" cy="660110"/>
          </a:xfrm>
          <a:ln>
            <a:solidFill>
              <a:schemeClr val="tx1"/>
            </a:solidFill>
          </a:ln>
        </p:spPr>
        <p:txBody>
          <a:bodyPr>
            <a:normAutofit/>
          </a:bodyPr>
          <a:lstStyle/>
          <a:p>
            <a:r>
              <a:rPr lang="en-US" sz="3200" b="1" dirty="0"/>
              <a:t>Training</a:t>
            </a:r>
          </a:p>
        </p:txBody>
      </p:sp>
      <p:sp>
        <p:nvSpPr>
          <p:cNvPr id="3" name="Content Placeholder 2"/>
          <p:cNvSpPr>
            <a:spLocks noGrp="1"/>
          </p:cNvSpPr>
          <p:nvPr>
            <p:ph idx="1"/>
          </p:nvPr>
        </p:nvSpPr>
        <p:spPr>
          <a:xfrm>
            <a:off x="838200" y="1135470"/>
            <a:ext cx="10515600" cy="5110163"/>
          </a:xfrm>
          <a:ln>
            <a:solidFill>
              <a:schemeClr val="tx1"/>
            </a:solidFill>
          </a:ln>
        </p:spPr>
        <p:txBody>
          <a:bodyPr>
            <a:normAutofit/>
          </a:bodyPr>
          <a:lstStyle/>
          <a:p>
            <a:endParaRPr lang="en-US" sz="2400" dirty="0"/>
          </a:p>
          <a:p>
            <a:endParaRPr lang="en-US" sz="2400" dirty="0"/>
          </a:p>
        </p:txBody>
      </p:sp>
      <p:sp>
        <p:nvSpPr>
          <p:cNvPr id="4" name="Footer Placeholder 3"/>
          <p:cNvSpPr>
            <a:spLocks noGrp="1"/>
          </p:cNvSpPr>
          <p:nvPr>
            <p:ph type="ftr" sz="quarter" idx="11"/>
          </p:nvPr>
        </p:nvSpPr>
        <p:spPr/>
        <p:txBody>
          <a:bodyPr/>
          <a:lstStyle/>
          <a:p>
            <a:r>
              <a:rPr lang="en-US" dirty="0"/>
              <a:t>Deep Learning Spring 2020, Group: G2B</a:t>
            </a:r>
          </a:p>
        </p:txBody>
      </p:sp>
      <p:sp>
        <p:nvSpPr>
          <p:cNvPr id="25" name="TextBox 24"/>
          <p:cNvSpPr txBox="1"/>
          <p:nvPr/>
        </p:nvSpPr>
        <p:spPr>
          <a:xfrm>
            <a:off x="11701670" y="5232880"/>
            <a:ext cx="490330" cy="369332"/>
          </a:xfrm>
          <a:prstGeom prst="rect">
            <a:avLst/>
          </a:prstGeom>
          <a:noFill/>
        </p:spPr>
        <p:txBody>
          <a:bodyPr wrap="square" rtlCol="0">
            <a:spAutoFit/>
          </a:bodyPr>
          <a:lstStyle/>
          <a:p>
            <a:r>
              <a:rPr lang="en-US" dirty="0"/>
              <a:t> </a:t>
            </a:r>
          </a:p>
        </p:txBody>
      </p:sp>
      <p:sp>
        <p:nvSpPr>
          <p:cNvPr id="5" name="TextBox 4"/>
          <p:cNvSpPr txBox="1"/>
          <p:nvPr/>
        </p:nvSpPr>
        <p:spPr>
          <a:xfrm>
            <a:off x="8153400" y="1670082"/>
            <a:ext cx="2993335" cy="2862322"/>
          </a:xfrm>
          <a:prstGeom prst="rect">
            <a:avLst/>
          </a:prstGeom>
          <a:noFill/>
          <a:ln>
            <a:solidFill>
              <a:srgbClr val="FF0000"/>
            </a:solidFill>
          </a:ln>
        </p:spPr>
        <p:txBody>
          <a:bodyPr wrap="square" rtlCol="0">
            <a:spAutoFit/>
          </a:bodyPr>
          <a:lstStyle/>
          <a:p>
            <a:r>
              <a:rPr lang="en-US" sz="2000" dirty="0"/>
              <a:t>Learning rate = 0.001</a:t>
            </a:r>
          </a:p>
          <a:p>
            <a:r>
              <a:rPr lang="en-US" sz="2000" dirty="0"/>
              <a:t>Momentum   =  0.9</a:t>
            </a:r>
          </a:p>
          <a:p>
            <a:r>
              <a:rPr lang="en-US" sz="2000" dirty="0"/>
              <a:t>Training samples = 1208</a:t>
            </a:r>
          </a:p>
          <a:p>
            <a:r>
              <a:rPr lang="en-US" sz="2000" dirty="0"/>
              <a:t>Test sample  =  120</a:t>
            </a:r>
          </a:p>
          <a:p>
            <a:r>
              <a:rPr lang="en-US" sz="2000" dirty="0"/>
              <a:t> Batch size    =     1</a:t>
            </a:r>
          </a:p>
          <a:p>
            <a:r>
              <a:rPr lang="en-US" sz="2000" dirty="0"/>
              <a:t>Weight Decay =  0.0001</a:t>
            </a:r>
          </a:p>
          <a:p>
            <a:r>
              <a:rPr lang="en-US" sz="2000" dirty="0"/>
              <a:t>Iterations per epochs = 1000</a:t>
            </a:r>
          </a:p>
          <a:p>
            <a:r>
              <a:rPr lang="en-US" sz="2000" dirty="0"/>
              <a:t>Epochs = 5</a:t>
            </a:r>
          </a:p>
        </p:txBody>
      </p:sp>
      <p:sp>
        <p:nvSpPr>
          <p:cNvPr id="6" name="TextBox 5"/>
          <p:cNvSpPr txBox="1"/>
          <p:nvPr/>
        </p:nvSpPr>
        <p:spPr>
          <a:xfrm>
            <a:off x="1299028" y="1526513"/>
            <a:ext cx="685437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network is trained on the annotated dataset (BBBC041) to detect the stage of Plasmodium vivax.</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network is trained using ResNet 101 based backbone network.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achieved the training mean Average precision of 0.67 or 67 %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mean average precision for training set it 0.4217</a:t>
            </a:r>
          </a:p>
        </p:txBody>
      </p:sp>
    </p:spTree>
    <p:extLst>
      <p:ext uri="{BB962C8B-B14F-4D97-AF65-F5344CB8AC3E}">
        <p14:creationId xmlns:p14="http://schemas.microsoft.com/office/powerpoint/2010/main" val="3109358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8"/>
            <a:ext cx="10515600" cy="660110"/>
          </a:xfrm>
          <a:ln>
            <a:solidFill>
              <a:schemeClr val="tx1"/>
            </a:solidFill>
          </a:ln>
        </p:spPr>
        <p:txBody>
          <a:bodyPr>
            <a:normAutofit/>
          </a:bodyPr>
          <a:lstStyle/>
          <a:p>
            <a:r>
              <a:rPr lang="en-US" sz="3200" b="1" dirty="0"/>
              <a:t>Results</a:t>
            </a:r>
          </a:p>
        </p:txBody>
      </p:sp>
      <p:sp>
        <p:nvSpPr>
          <p:cNvPr id="4" name="Footer Placeholder 3"/>
          <p:cNvSpPr>
            <a:spLocks noGrp="1"/>
          </p:cNvSpPr>
          <p:nvPr>
            <p:ph type="ftr" sz="quarter" idx="11"/>
          </p:nvPr>
        </p:nvSpPr>
        <p:spPr/>
        <p:txBody>
          <a:bodyPr/>
          <a:lstStyle/>
          <a:p>
            <a:r>
              <a:rPr lang="en-US" dirty="0"/>
              <a:t>Deep Learning Spring 2020, Group: G2B</a:t>
            </a:r>
          </a:p>
        </p:txBody>
      </p:sp>
      <p:sp>
        <p:nvSpPr>
          <p:cNvPr id="25" name="TextBox 24"/>
          <p:cNvSpPr txBox="1"/>
          <p:nvPr/>
        </p:nvSpPr>
        <p:spPr>
          <a:xfrm>
            <a:off x="11701670" y="5232880"/>
            <a:ext cx="490330" cy="369332"/>
          </a:xfrm>
          <a:prstGeom prst="rect">
            <a:avLst/>
          </a:prstGeom>
          <a:noFill/>
        </p:spPr>
        <p:txBody>
          <a:bodyPr wrap="square" rtlCol="0">
            <a:spAutoFit/>
          </a:bodyPr>
          <a:lstStyle/>
          <a:p>
            <a:r>
              <a:rPr lang="en-US" dirty="0"/>
              <a:t> </a:t>
            </a:r>
          </a:p>
        </p:txBody>
      </p:sp>
      <p:sp>
        <p:nvSpPr>
          <p:cNvPr id="6" name="TextBox 5"/>
          <p:cNvSpPr txBox="1"/>
          <p:nvPr/>
        </p:nvSpPr>
        <p:spPr>
          <a:xfrm>
            <a:off x="1406695" y="1957034"/>
            <a:ext cx="3882683" cy="365760"/>
          </a:xfrm>
          <a:prstGeom prst="rect">
            <a:avLst/>
          </a:prstGeom>
          <a:noFill/>
        </p:spPr>
        <p:txBody>
          <a:bodyPr wrap="square" rtlCol="0">
            <a:spAutoFit/>
          </a:bodyPr>
          <a:lstStyle/>
          <a:p>
            <a:pPr algn="ctr"/>
            <a:r>
              <a:rPr lang="en-US" dirty="0"/>
              <a:t>Predicted</a:t>
            </a:r>
          </a:p>
        </p:txBody>
      </p:sp>
      <p:cxnSp>
        <p:nvCxnSpPr>
          <p:cNvPr id="8" name="Straight Connector 7"/>
          <p:cNvCxnSpPr/>
          <p:nvPr/>
        </p:nvCxnSpPr>
        <p:spPr>
          <a:xfrm flipH="1">
            <a:off x="6203852" y="1139483"/>
            <a:ext cx="28136" cy="521686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24541" y="2022553"/>
            <a:ext cx="1683026" cy="338554"/>
          </a:xfrm>
          <a:prstGeom prst="rect">
            <a:avLst/>
          </a:prstGeom>
          <a:noFill/>
        </p:spPr>
        <p:txBody>
          <a:bodyPr wrap="square" rtlCol="0">
            <a:spAutoFit/>
          </a:bodyPr>
          <a:lstStyle/>
          <a:p>
            <a:pPr algn="ctr"/>
            <a:r>
              <a:rPr lang="en-US" sz="1600" dirty="0"/>
              <a:t>Ground truth </a:t>
            </a:r>
          </a:p>
        </p:txBody>
      </p:sp>
      <p:pic>
        <p:nvPicPr>
          <p:cNvPr id="22" name="Picture 21"/>
          <p:cNvPicPr>
            <a:picLocks noChangeAspect="1"/>
          </p:cNvPicPr>
          <p:nvPr/>
        </p:nvPicPr>
        <p:blipFill>
          <a:blip r:embed="rId2"/>
          <a:stretch>
            <a:fillRect/>
          </a:stretch>
        </p:blipFill>
        <p:spPr>
          <a:xfrm>
            <a:off x="6904700" y="2322794"/>
            <a:ext cx="4922707" cy="3477005"/>
          </a:xfrm>
          <a:prstGeom prst="rect">
            <a:avLst/>
          </a:prstGeom>
        </p:spPr>
      </p:pic>
      <p:sp>
        <p:nvSpPr>
          <p:cNvPr id="24" name="Rectangle 23"/>
          <p:cNvSpPr/>
          <p:nvPr/>
        </p:nvSpPr>
        <p:spPr>
          <a:xfrm>
            <a:off x="7637040" y="2879345"/>
            <a:ext cx="1032719" cy="307777"/>
          </a:xfrm>
          <a:prstGeom prst="rect">
            <a:avLst/>
          </a:prstGeom>
        </p:spPr>
        <p:txBody>
          <a:bodyPr wrap="none">
            <a:spAutoFit/>
          </a:bodyPr>
          <a:lstStyle/>
          <a:p>
            <a:r>
              <a:rPr lang="en-US" sz="1400" dirty="0">
                <a:solidFill>
                  <a:srgbClr val="FF0000"/>
                </a:solidFill>
              </a:rPr>
              <a:t>trophozoite</a:t>
            </a:r>
            <a:endParaRPr lang="en-US" dirty="0"/>
          </a:p>
        </p:txBody>
      </p:sp>
      <p:sp>
        <p:nvSpPr>
          <p:cNvPr id="26" name="Rectangle 25"/>
          <p:cNvSpPr/>
          <p:nvPr/>
        </p:nvSpPr>
        <p:spPr>
          <a:xfrm>
            <a:off x="9691207" y="3033233"/>
            <a:ext cx="1032719" cy="307777"/>
          </a:xfrm>
          <a:prstGeom prst="rect">
            <a:avLst/>
          </a:prstGeom>
        </p:spPr>
        <p:txBody>
          <a:bodyPr wrap="none">
            <a:spAutoFit/>
          </a:bodyPr>
          <a:lstStyle/>
          <a:p>
            <a:r>
              <a:rPr lang="en-US" sz="1400" dirty="0">
                <a:solidFill>
                  <a:srgbClr val="FF0000"/>
                </a:solidFill>
              </a:rPr>
              <a:t>trophozoite</a:t>
            </a:r>
            <a:endParaRPr lang="en-US" dirty="0"/>
          </a:p>
        </p:txBody>
      </p:sp>
      <p:sp>
        <p:nvSpPr>
          <p:cNvPr id="27" name="Rectangle 26"/>
          <p:cNvSpPr/>
          <p:nvPr/>
        </p:nvSpPr>
        <p:spPr>
          <a:xfrm>
            <a:off x="10668951" y="3446240"/>
            <a:ext cx="1032719" cy="307777"/>
          </a:xfrm>
          <a:prstGeom prst="rect">
            <a:avLst/>
          </a:prstGeom>
        </p:spPr>
        <p:txBody>
          <a:bodyPr wrap="none">
            <a:spAutoFit/>
          </a:bodyPr>
          <a:lstStyle/>
          <a:p>
            <a:r>
              <a:rPr lang="en-US" sz="1400" dirty="0">
                <a:solidFill>
                  <a:srgbClr val="FF0000"/>
                </a:solidFill>
              </a:rPr>
              <a:t>trophozoite</a:t>
            </a:r>
            <a:endParaRPr lang="en-US" dirty="0"/>
          </a:p>
        </p:txBody>
      </p:sp>
      <p:pic>
        <p:nvPicPr>
          <p:cNvPr id="28" name="Content Placeholder 27"/>
          <p:cNvPicPr>
            <a:picLocks noGrp="1" noChangeAspect="1"/>
          </p:cNvPicPr>
          <p:nvPr>
            <p:ph idx="1"/>
          </p:nvPr>
        </p:nvPicPr>
        <p:blipFill>
          <a:blip r:embed="rId3"/>
          <a:stretch>
            <a:fillRect/>
          </a:stretch>
        </p:blipFill>
        <p:spPr>
          <a:xfrm>
            <a:off x="841527" y="2322794"/>
            <a:ext cx="4959692" cy="3477005"/>
          </a:xfrm>
          <a:prstGeom prst="rect">
            <a:avLst/>
          </a:prstGeom>
        </p:spPr>
      </p:pic>
    </p:spTree>
    <p:extLst>
      <p:ext uri="{BB962C8B-B14F-4D97-AF65-F5344CB8AC3E}">
        <p14:creationId xmlns:p14="http://schemas.microsoft.com/office/powerpoint/2010/main" val="825116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8"/>
            <a:ext cx="10515600" cy="660110"/>
          </a:xfrm>
          <a:ln>
            <a:solidFill>
              <a:schemeClr val="tx1"/>
            </a:solidFill>
          </a:ln>
        </p:spPr>
        <p:txBody>
          <a:bodyPr>
            <a:normAutofit/>
          </a:bodyPr>
          <a:lstStyle/>
          <a:p>
            <a:r>
              <a:rPr lang="en-US" sz="3200" b="1" dirty="0"/>
              <a:t>Results</a:t>
            </a:r>
          </a:p>
        </p:txBody>
      </p:sp>
      <p:sp>
        <p:nvSpPr>
          <p:cNvPr id="4" name="Footer Placeholder 3"/>
          <p:cNvSpPr>
            <a:spLocks noGrp="1"/>
          </p:cNvSpPr>
          <p:nvPr>
            <p:ph type="ftr" sz="quarter" idx="11"/>
          </p:nvPr>
        </p:nvSpPr>
        <p:spPr/>
        <p:txBody>
          <a:bodyPr/>
          <a:lstStyle/>
          <a:p>
            <a:r>
              <a:rPr lang="en-US" dirty="0"/>
              <a:t>Deep Learning Spring 2020, Group: G2B</a:t>
            </a:r>
          </a:p>
        </p:txBody>
      </p:sp>
      <p:sp>
        <p:nvSpPr>
          <p:cNvPr id="25" name="TextBox 24"/>
          <p:cNvSpPr txBox="1"/>
          <p:nvPr/>
        </p:nvSpPr>
        <p:spPr>
          <a:xfrm>
            <a:off x="11701670" y="5232880"/>
            <a:ext cx="490330" cy="369332"/>
          </a:xfrm>
          <a:prstGeom prst="rect">
            <a:avLst/>
          </a:prstGeom>
          <a:noFill/>
        </p:spPr>
        <p:txBody>
          <a:bodyPr wrap="square" rtlCol="0">
            <a:spAutoFit/>
          </a:bodyPr>
          <a:lstStyle/>
          <a:p>
            <a:r>
              <a:rPr lang="en-US" dirty="0"/>
              <a:t> </a:t>
            </a:r>
          </a:p>
        </p:txBody>
      </p:sp>
      <p:sp>
        <p:nvSpPr>
          <p:cNvPr id="6" name="TextBox 5"/>
          <p:cNvSpPr txBox="1"/>
          <p:nvPr/>
        </p:nvSpPr>
        <p:spPr>
          <a:xfrm>
            <a:off x="1406695" y="1957034"/>
            <a:ext cx="3882683" cy="365760"/>
          </a:xfrm>
          <a:prstGeom prst="rect">
            <a:avLst/>
          </a:prstGeom>
          <a:noFill/>
        </p:spPr>
        <p:txBody>
          <a:bodyPr wrap="square" rtlCol="0">
            <a:spAutoFit/>
          </a:bodyPr>
          <a:lstStyle/>
          <a:p>
            <a:pPr algn="ctr"/>
            <a:r>
              <a:rPr lang="en-US" dirty="0"/>
              <a:t>Predicted</a:t>
            </a:r>
          </a:p>
        </p:txBody>
      </p:sp>
      <p:cxnSp>
        <p:nvCxnSpPr>
          <p:cNvPr id="8" name="Straight Connector 7"/>
          <p:cNvCxnSpPr/>
          <p:nvPr/>
        </p:nvCxnSpPr>
        <p:spPr>
          <a:xfrm flipH="1">
            <a:off x="6203852" y="1139483"/>
            <a:ext cx="28136" cy="521686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24541" y="2022553"/>
            <a:ext cx="1683026" cy="338554"/>
          </a:xfrm>
          <a:prstGeom prst="rect">
            <a:avLst/>
          </a:prstGeom>
          <a:noFill/>
        </p:spPr>
        <p:txBody>
          <a:bodyPr wrap="square" rtlCol="0">
            <a:spAutoFit/>
          </a:bodyPr>
          <a:lstStyle/>
          <a:p>
            <a:pPr algn="ctr"/>
            <a:r>
              <a:rPr lang="en-US" sz="1600" dirty="0"/>
              <a:t>Ground truth </a:t>
            </a:r>
          </a:p>
        </p:txBody>
      </p:sp>
      <p:pic>
        <p:nvPicPr>
          <p:cNvPr id="7" name="Picture 6"/>
          <p:cNvPicPr>
            <a:picLocks noChangeAspect="1"/>
          </p:cNvPicPr>
          <p:nvPr/>
        </p:nvPicPr>
        <p:blipFill>
          <a:blip r:embed="rId2"/>
          <a:stretch>
            <a:fillRect/>
          </a:stretch>
        </p:blipFill>
        <p:spPr>
          <a:xfrm>
            <a:off x="6577965" y="2361107"/>
            <a:ext cx="4821361" cy="3464596"/>
          </a:xfrm>
          <a:prstGeom prst="rect">
            <a:avLst/>
          </a:prstGeom>
        </p:spPr>
      </p:pic>
      <p:sp>
        <p:nvSpPr>
          <p:cNvPr id="21" name="Rectangle 20"/>
          <p:cNvSpPr/>
          <p:nvPr/>
        </p:nvSpPr>
        <p:spPr>
          <a:xfrm>
            <a:off x="8008181" y="2655557"/>
            <a:ext cx="1032719" cy="307777"/>
          </a:xfrm>
          <a:prstGeom prst="rect">
            <a:avLst/>
          </a:prstGeom>
        </p:spPr>
        <p:txBody>
          <a:bodyPr wrap="none">
            <a:spAutoFit/>
          </a:bodyPr>
          <a:lstStyle/>
          <a:p>
            <a:r>
              <a:rPr lang="en-US" sz="1400" dirty="0">
                <a:solidFill>
                  <a:srgbClr val="FF0000"/>
                </a:solidFill>
              </a:rPr>
              <a:t>trophozoite</a:t>
            </a:r>
            <a:endParaRPr lang="en-US" dirty="0"/>
          </a:p>
        </p:txBody>
      </p:sp>
      <p:pic>
        <p:nvPicPr>
          <p:cNvPr id="10" name="Content Placeholder 9"/>
          <p:cNvPicPr>
            <a:picLocks noGrp="1" noChangeAspect="1"/>
          </p:cNvPicPr>
          <p:nvPr>
            <p:ph idx="1"/>
          </p:nvPr>
        </p:nvPicPr>
        <p:blipFill>
          <a:blip r:embed="rId3"/>
          <a:stretch>
            <a:fillRect/>
          </a:stretch>
        </p:blipFill>
        <p:spPr>
          <a:xfrm>
            <a:off x="1009648" y="2361107"/>
            <a:ext cx="4676775" cy="3305175"/>
          </a:xfrm>
          <a:prstGeom prst="rect">
            <a:avLst/>
          </a:prstGeom>
        </p:spPr>
      </p:pic>
    </p:spTree>
    <p:extLst>
      <p:ext uri="{BB962C8B-B14F-4D97-AF65-F5344CB8AC3E}">
        <p14:creationId xmlns:p14="http://schemas.microsoft.com/office/powerpoint/2010/main" val="1315088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8"/>
            <a:ext cx="10515600" cy="660110"/>
          </a:xfrm>
          <a:ln>
            <a:solidFill>
              <a:schemeClr val="tx1"/>
            </a:solidFill>
          </a:ln>
        </p:spPr>
        <p:txBody>
          <a:bodyPr>
            <a:normAutofit/>
          </a:bodyPr>
          <a:lstStyle/>
          <a:p>
            <a:r>
              <a:rPr lang="en-US" sz="3200" b="1" dirty="0"/>
              <a:t>Results</a:t>
            </a:r>
          </a:p>
        </p:txBody>
      </p:sp>
      <p:pic>
        <p:nvPicPr>
          <p:cNvPr id="5" name="Content Placeholder 4"/>
          <p:cNvPicPr>
            <a:picLocks noGrp="1" noChangeAspect="1"/>
          </p:cNvPicPr>
          <p:nvPr>
            <p:ph idx="1"/>
          </p:nvPr>
        </p:nvPicPr>
        <p:blipFill>
          <a:blip r:embed="rId2"/>
          <a:stretch>
            <a:fillRect/>
          </a:stretch>
        </p:blipFill>
        <p:spPr>
          <a:xfrm>
            <a:off x="838200" y="2322794"/>
            <a:ext cx="5019675" cy="3409950"/>
          </a:xfrm>
          <a:prstGeom prst="rect">
            <a:avLst/>
          </a:prstGeom>
        </p:spPr>
      </p:pic>
      <p:sp>
        <p:nvSpPr>
          <p:cNvPr id="4" name="Footer Placeholder 3"/>
          <p:cNvSpPr>
            <a:spLocks noGrp="1"/>
          </p:cNvSpPr>
          <p:nvPr>
            <p:ph type="ftr" sz="quarter" idx="11"/>
          </p:nvPr>
        </p:nvSpPr>
        <p:spPr/>
        <p:txBody>
          <a:bodyPr/>
          <a:lstStyle/>
          <a:p>
            <a:r>
              <a:rPr lang="en-US" dirty="0"/>
              <a:t>Deep Learning Spring 2020, Group: G2B</a:t>
            </a:r>
          </a:p>
        </p:txBody>
      </p:sp>
      <p:sp>
        <p:nvSpPr>
          <p:cNvPr id="25" name="TextBox 24"/>
          <p:cNvSpPr txBox="1"/>
          <p:nvPr/>
        </p:nvSpPr>
        <p:spPr>
          <a:xfrm>
            <a:off x="11701670" y="5232880"/>
            <a:ext cx="490330" cy="369332"/>
          </a:xfrm>
          <a:prstGeom prst="rect">
            <a:avLst/>
          </a:prstGeom>
          <a:noFill/>
        </p:spPr>
        <p:txBody>
          <a:bodyPr wrap="square" rtlCol="0">
            <a:spAutoFit/>
          </a:bodyPr>
          <a:lstStyle/>
          <a:p>
            <a:r>
              <a:rPr lang="en-US" dirty="0"/>
              <a:t> </a:t>
            </a:r>
          </a:p>
        </p:txBody>
      </p:sp>
      <p:sp>
        <p:nvSpPr>
          <p:cNvPr id="6" name="TextBox 5"/>
          <p:cNvSpPr txBox="1"/>
          <p:nvPr/>
        </p:nvSpPr>
        <p:spPr>
          <a:xfrm>
            <a:off x="1406695" y="1780351"/>
            <a:ext cx="3882683" cy="365760"/>
          </a:xfrm>
          <a:prstGeom prst="rect">
            <a:avLst/>
          </a:prstGeom>
          <a:noFill/>
          <a:ln>
            <a:solidFill>
              <a:srgbClr val="FF0000"/>
            </a:solidFill>
          </a:ln>
        </p:spPr>
        <p:txBody>
          <a:bodyPr wrap="square" rtlCol="0">
            <a:spAutoFit/>
          </a:bodyPr>
          <a:lstStyle/>
          <a:p>
            <a:pPr algn="ctr"/>
            <a:r>
              <a:rPr lang="en-US" dirty="0"/>
              <a:t>Incorrect</a:t>
            </a:r>
          </a:p>
        </p:txBody>
      </p:sp>
      <p:cxnSp>
        <p:nvCxnSpPr>
          <p:cNvPr id="8" name="Straight Connector 7"/>
          <p:cNvCxnSpPr/>
          <p:nvPr/>
        </p:nvCxnSpPr>
        <p:spPr>
          <a:xfrm flipH="1">
            <a:off x="6203852" y="1139483"/>
            <a:ext cx="28136" cy="521686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24541" y="1807557"/>
            <a:ext cx="1683026" cy="338554"/>
          </a:xfrm>
          <a:prstGeom prst="rect">
            <a:avLst/>
          </a:prstGeom>
          <a:noFill/>
          <a:ln>
            <a:solidFill>
              <a:srgbClr val="FF0000"/>
            </a:solidFill>
          </a:ln>
        </p:spPr>
        <p:txBody>
          <a:bodyPr wrap="square" rtlCol="0">
            <a:spAutoFit/>
          </a:bodyPr>
          <a:lstStyle/>
          <a:p>
            <a:pPr algn="ctr"/>
            <a:r>
              <a:rPr lang="en-US" sz="1600" dirty="0"/>
              <a:t>Ground truth </a:t>
            </a:r>
          </a:p>
        </p:txBody>
      </p:sp>
      <p:pic>
        <p:nvPicPr>
          <p:cNvPr id="13" name="Picture 12"/>
          <p:cNvPicPr>
            <a:picLocks noChangeAspect="1"/>
          </p:cNvPicPr>
          <p:nvPr/>
        </p:nvPicPr>
        <p:blipFill>
          <a:blip r:embed="rId3"/>
          <a:stretch>
            <a:fillRect/>
          </a:stretch>
        </p:blipFill>
        <p:spPr>
          <a:xfrm>
            <a:off x="7030438" y="2322794"/>
            <a:ext cx="4671232" cy="3305172"/>
          </a:xfrm>
          <a:prstGeom prst="rect">
            <a:avLst/>
          </a:prstGeom>
        </p:spPr>
      </p:pic>
      <p:sp>
        <p:nvSpPr>
          <p:cNvPr id="14" name="TextBox 13"/>
          <p:cNvSpPr txBox="1"/>
          <p:nvPr/>
        </p:nvSpPr>
        <p:spPr>
          <a:xfrm>
            <a:off x="7121975" y="2612898"/>
            <a:ext cx="876941" cy="338554"/>
          </a:xfrm>
          <a:prstGeom prst="rect">
            <a:avLst/>
          </a:prstGeom>
          <a:noFill/>
        </p:spPr>
        <p:txBody>
          <a:bodyPr wrap="square" rtlCol="0">
            <a:spAutoFit/>
          </a:bodyPr>
          <a:lstStyle/>
          <a:p>
            <a:r>
              <a:rPr lang="en-US" sz="1600" dirty="0">
                <a:solidFill>
                  <a:srgbClr val="FF0000"/>
                </a:solidFill>
              </a:rPr>
              <a:t>ring</a:t>
            </a:r>
          </a:p>
        </p:txBody>
      </p:sp>
      <p:sp>
        <p:nvSpPr>
          <p:cNvPr id="15" name="Rectangle 14"/>
          <p:cNvSpPr/>
          <p:nvPr/>
        </p:nvSpPr>
        <p:spPr>
          <a:xfrm>
            <a:off x="8250267" y="3449613"/>
            <a:ext cx="506870" cy="338554"/>
          </a:xfrm>
          <a:prstGeom prst="rect">
            <a:avLst/>
          </a:prstGeom>
        </p:spPr>
        <p:txBody>
          <a:bodyPr wrap="none">
            <a:spAutoFit/>
          </a:bodyPr>
          <a:lstStyle/>
          <a:p>
            <a:r>
              <a:rPr lang="en-US" sz="1600" dirty="0">
                <a:solidFill>
                  <a:srgbClr val="FF0000"/>
                </a:solidFill>
              </a:rPr>
              <a:t>ring</a:t>
            </a:r>
          </a:p>
        </p:txBody>
      </p:sp>
      <p:sp>
        <p:nvSpPr>
          <p:cNvPr id="16" name="Rectangle 15"/>
          <p:cNvSpPr/>
          <p:nvPr/>
        </p:nvSpPr>
        <p:spPr>
          <a:xfrm>
            <a:off x="9032169" y="4286227"/>
            <a:ext cx="506870" cy="338554"/>
          </a:xfrm>
          <a:prstGeom prst="rect">
            <a:avLst/>
          </a:prstGeom>
        </p:spPr>
        <p:txBody>
          <a:bodyPr wrap="none">
            <a:spAutoFit/>
          </a:bodyPr>
          <a:lstStyle/>
          <a:p>
            <a:r>
              <a:rPr lang="en-US" sz="1600" dirty="0">
                <a:solidFill>
                  <a:srgbClr val="FF0000"/>
                </a:solidFill>
              </a:rPr>
              <a:t>ring</a:t>
            </a:r>
          </a:p>
        </p:txBody>
      </p:sp>
      <p:sp>
        <p:nvSpPr>
          <p:cNvPr id="17" name="Rectangle 16"/>
          <p:cNvSpPr/>
          <p:nvPr/>
        </p:nvSpPr>
        <p:spPr>
          <a:xfrm>
            <a:off x="9995821" y="3788167"/>
            <a:ext cx="506870" cy="338554"/>
          </a:xfrm>
          <a:prstGeom prst="rect">
            <a:avLst/>
          </a:prstGeom>
        </p:spPr>
        <p:txBody>
          <a:bodyPr wrap="none">
            <a:spAutoFit/>
          </a:bodyPr>
          <a:lstStyle/>
          <a:p>
            <a:r>
              <a:rPr lang="en-US" sz="1600" dirty="0">
                <a:solidFill>
                  <a:srgbClr val="FF0000"/>
                </a:solidFill>
              </a:rPr>
              <a:t>ring</a:t>
            </a:r>
          </a:p>
        </p:txBody>
      </p:sp>
      <p:sp>
        <p:nvSpPr>
          <p:cNvPr id="18" name="Rectangle 17"/>
          <p:cNvSpPr/>
          <p:nvPr/>
        </p:nvSpPr>
        <p:spPr>
          <a:xfrm>
            <a:off x="10721798" y="4455504"/>
            <a:ext cx="506870" cy="338554"/>
          </a:xfrm>
          <a:prstGeom prst="rect">
            <a:avLst/>
          </a:prstGeom>
        </p:spPr>
        <p:txBody>
          <a:bodyPr wrap="none">
            <a:spAutoFit/>
          </a:bodyPr>
          <a:lstStyle/>
          <a:p>
            <a:r>
              <a:rPr lang="en-US" sz="1600" dirty="0">
                <a:solidFill>
                  <a:srgbClr val="FF0000"/>
                </a:solidFill>
              </a:rPr>
              <a:t>ring</a:t>
            </a:r>
          </a:p>
        </p:txBody>
      </p:sp>
      <p:sp>
        <p:nvSpPr>
          <p:cNvPr id="19" name="Rectangle 18"/>
          <p:cNvSpPr/>
          <p:nvPr/>
        </p:nvSpPr>
        <p:spPr>
          <a:xfrm>
            <a:off x="10406070" y="2352480"/>
            <a:ext cx="506870" cy="338554"/>
          </a:xfrm>
          <a:prstGeom prst="rect">
            <a:avLst/>
          </a:prstGeom>
        </p:spPr>
        <p:txBody>
          <a:bodyPr wrap="none">
            <a:spAutoFit/>
          </a:bodyPr>
          <a:lstStyle/>
          <a:p>
            <a:r>
              <a:rPr lang="en-US" sz="1600" dirty="0">
                <a:solidFill>
                  <a:srgbClr val="FF0000"/>
                </a:solidFill>
              </a:rPr>
              <a:t>ring</a:t>
            </a:r>
          </a:p>
        </p:txBody>
      </p:sp>
    </p:spTree>
    <p:extLst>
      <p:ext uri="{BB962C8B-B14F-4D97-AF65-F5344CB8AC3E}">
        <p14:creationId xmlns:p14="http://schemas.microsoft.com/office/powerpoint/2010/main" val="2193226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9708"/>
            <a:ext cx="10515600" cy="660110"/>
          </a:xfrm>
          <a:ln>
            <a:solidFill>
              <a:schemeClr val="tx1"/>
            </a:solidFill>
          </a:ln>
        </p:spPr>
        <p:txBody>
          <a:bodyPr>
            <a:normAutofit/>
          </a:bodyPr>
          <a:lstStyle/>
          <a:p>
            <a:pPr algn="ctr"/>
            <a:r>
              <a:rPr lang="en-US" sz="3200" dirty="0">
                <a:ln w="0"/>
                <a:solidFill>
                  <a:schemeClr val="accent1"/>
                </a:solidFill>
                <a:effectLst>
                  <a:outerShdw blurRad="38100" dist="25400" dir="5400000" algn="ctr" rotWithShape="0">
                    <a:srgbClr val="6E747A">
                      <a:alpha val="43000"/>
                    </a:srgbClr>
                  </a:outerShdw>
                </a:effectLst>
              </a:rPr>
              <a:t>Conclusion</a:t>
            </a:r>
          </a:p>
        </p:txBody>
      </p:sp>
      <p:sp>
        <p:nvSpPr>
          <p:cNvPr id="3" name="Content Placeholder 2"/>
          <p:cNvSpPr>
            <a:spLocks noGrp="1"/>
          </p:cNvSpPr>
          <p:nvPr>
            <p:ph idx="1"/>
          </p:nvPr>
        </p:nvSpPr>
        <p:spPr>
          <a:xfrm>
            <a:off x="838200" y="1135470"/>
            <a:ext cx="10515600" cy="5110163"/>
          </a:xfrm>
          <a:ln>
            <a:solidFill>
              <a:schemeClr val="tx1"/>
            </a:solidFill>
          </a:ln>
        </p:spPr>
        <p:txBody>
          <a:bodyPr>
            <a:normAutofit fontScale="92500" lnSpcReduction="10000"/>
          </a:bodyPr>
          <a:lstStyle/>
          <a:p>
            <a:endParaRPr lang="en-US" sz="2400" dirty="0"/>
          </a:p>
          <a:p>
            <a:r>
              <a:rPr lang="en-US" sz="2400" dirty="0"/>
              <a:t>Mask RCNN is has been found to be more accurate than YOLOV3 but more computationally expensive.</a:t>
            </a:r>
          </a:p>
          <a:p>
            <a:r>
              <a:rPr lang="en-US" sz="2400" dirty="0"/>
              <a:t>Major contribution:</a:t>
            </a:r>
          </a:p>
          <a:p>
            <a:pPr lvl="1"/>
            <a:r>
              <a:rPr lang="en-US" sz="2000" dirty="0"/>
              <a:t>Merging datasets and standardizing annotations</a:t>
            </a:r>
          </a:p>
          <a:p>
            <a:pPr lvl="1"/>
            <a:r>
              <a:rPr lang="en-US" sz="2000" dirty="0"/>
              <a:t>Detector and classifier with overall good performance.</a:t>
            </a:r>
          </a:p>
          <a:p>
            <a:pPr lvl="1"/>
            <a:r>
              <a:rPr lang="en-US" sz="2000" dirty="0"/>
              <a:t>Dot annotated dataset generation for malaria vivax. </a:t>
            </a:r>
            <a:r>
              <a:rPr lang="en-US" sz="2400" dirty="0"/>
              <a:t> </a:t>
            </a:r>
          </a:p>
          <a:p>
            <a:r>
              <a:rPr lang="en-US" sz="2400" dirty="0"/>
              <a:t>Major hurdle: </a:t>
            </a:r>
          </a:p>
          <a:p>
            <a:pPr lvl="1"/>
            <a:r>
              <a:rPr lang="en-US" sz="2000" dirty="0"/>
              <a:t>Dataset is scarce for rarer species</a:t>
            </a:r>
          </a:p>
          <a:p>
            <a:pPr lvl="1"/>
            <a:r>
              <a:rPr lang="en-US" sz="2000" dirty="0"/>
              <a:t>Annotations are square (Polygon annotation missing)</a:t>
            </a:r>
          </a:p>
          <a:p>
            <a:r>
              <a:rPr lang="en-US" sz="2400" dirty="0"/>
              <a:t>Future Direction:</a:t>
            </a:r>
          </a:p>
          <a:p>
            <a:pPr lvl="1"/>
            <a:r>
              <a:rPr lang="en-US" sz="2000" dirty="0"/>
              <a:t>Progress is limited by dataset</a:t>
            </a:r>
          </a:p>
          <a:p>
            <a:pPr lvl="1"/>
            <a:r>
              <a:rPr lang="en-US" sz="2000" dirty="0"/>
              <a:t>Collaboration with medical science community</a:t>
            </a:r>
          </a:p>
          <a:p>
            <a:pPr lvl="1"/>
            <a:r>
              <a:rPr lang="en-US" sz="2000" dirty="0"/>
              <a:t>Merge datasets, standardize annotations, share online</a:t>
            </a:r>
          </a:p>
          <a:p>
            <a:pPr lvl="1"/>
            <a:r>
              <a:rPr lang="en-US" sz="2000" dirty="0"/>
              <a:t>Deployable malaria diagnosis tool</a:t>
            </a:r>
          </a:p>
          <a:p>
            <a:pPr lvl="1"/>
            <a:endParaRPr lang="en-US" sz="2000" dirty="0"/>
          </a:p>
        </p:txBody>
      </p:sp>
      <p:sp>
        <p:nvSpPr>
          <p:cNvPr id="4" name="Footer Placeholder 3"/>
          <p:cNvSpPr>
            <a:spLocks noGrp="1"/>
          </p:cNvSpPr>
          <p:nvPr>
            <p:ph type="ftr" sz="quarter" idx="11"/>
          </p:nvPr>
        </p:nvSpPr>
        <p:spPr/>
        <p:txBody>
          <a:bodyPr/>
          <a:lstStyle/>
          <a:p>
            <a:r>
              <a:rPr lang="en-US" dirty="0"/>
              <a:t>Deep Learning Spring 2020, Group: G2B</a:t>
            </a:r>
          </a:p>
        </p:txBody>
      </p:sp>
      <p:sp>
        <p:nvSpPr>
          <p:cNvPr id="25" name="TextBox 24"/>
          <p:cNvSpPr txBox="1"/>
          <p:nvPr/>
        </p:nvSpPr>
        <p:spPr>
          <a:xfrm>
            <a:off x="11701670" y="5232880"/>
            <a:ext cx="490330" cy="369332"/>
          </a:xfrm>
          <a:prstGeom prst="rect">
            <a:avLst/>
          </a:prstGeom>
          <a:noFill/>
        </p:spPr>
        <p:txBody>
          <a:bodyPr wrap="square" rtlCol="0">
            <a:spAutoFit/>
          </a:bodyPr>
          <a:lstStyle/>
          <a:p>
            <a:r>
              <a:rPr lang="en-US" dirty="0"/>
              <a:t> </a:t>
            </a:r>
          </a:p>
        </p:txBody>
      </p:sp>
    </p:spTree>
    <p:extLst>
      <p:ext uri="{BB962C8B-B14F-4D97-AF65-F5344CB8AC3E}">
        <p14:creationId xmlns:p14="http://schemas.microsoft.com/office/powerpoint/2010/main" val="2604963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8F5C62-8A75-4132-A3BF-692B8837DCD1}"/>
              </a:ext>
            </a:extLst>
          </p:cNvPr>
          <p:cNvSpPr>
            <a:spLocks noGrp="1"/>
          </p:cNvSpPr>
          <p:nvPr>
            <p:ph type="ctrTitle"/>
          </p:nvPr>
        </p:nvSpPr>
        <p:spPr/>
        <p:txBody>
          <a:bodyPr>
            <a:normAutofit fontScale="90000"/>
          </a:bodyPr>
          <a:lstStyle/>
          <a:p>
            <a:pPr algn="ctr"/>
            <a:r>
              <a:rPr lang="en-US" b="1" dirty="0"/>
              <a:t>Special Thanks</a:t>
            </a:r>
            <a:br>
              <a:rPr lang="en-US" b="1" dirty="0"/>
            </a:br>
            <a:r>
              <a:rPr lang="en-US" b="1" dirty="0"/>
              <a:t>to</a:t>
            </a:r>
            <a:br>
              <a:rPr lang="en-US" b="1" dirty="0"/>
            </a:br>
            <a:r>
              <a:rPr lang="en-US" b="1" dirty="0"/>
              <a:t>GOOGLE COLAB</a:t>
            </a:r>
          </a:p>
        </p:txBody>
      </p:sp>
      <p:sp>
        <p:nvSpPr>
          <p:cNvPr id="4" name="Footer Placeholder 3">
            <a:extLst>
              <a:ext uri="{FF2B5EF4-FFF2-40B4-BE49-F238E27FC236}">
                <a16:creationId xmlns:a16="http://schemas.microsoft.com/office/drawing/2014/main" id="{D2D43B41-18B4-4804-BE50-6CF926E6631B}"/>
              </a:ext>
            </a:extLst>
          </p:cNvPr>
          <p:cNvSpPr>
            <a:spLocks noGrp="1"/>
          </p:cNvSpPr>
          <p:nvPr>
            <p:ph type="ftr" sz="quarter" idx="11"/>
          </p:nvPr>
        </p:nvSpPr>
        <p:spPr/>
        <p:txBody>
          <a:bodyPr/>
          <a:lstStyle/>
          <a:p>
            <a:r>
              <a:rPr lang="en-US"/>
              <a:t>Deep Learing </a:t>
            </a:r>
            <a:r>
              <a:rPr lang="en-US" dirty="0"/>
              <a:t>Spring 2020</a:t>
            </a:r>
          </a:p>
        </p:txBody>
      </p:sp>
      <p:pic>
        <p:nvPicPr>
          <p:cNvPr id="9" name="Picture 8">
            <a:extLst>
              <a:ext uri="{FF2B5EF4-FFF2-40B4-BE49-F238E27FC236}">
                <a16:creationId xmlns:a16="http://schemas.microsoft.com/office/drawing/2014/main" id="{ED215B9D-0912-4B81-85C5-B87ADCD2AD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3131206"/>
            <a:ext cx="2438400" cy="2438400"/>
          </a:xfrm>
          <a:prstGeom prst="rect">
            <a:avLst/>
          </a:prstGeom>
        </p:spPr>
      </p:pic>
    </p:spTree>
    <p:extLst>
      <p:ext uri="{BB962C8B-B14F-4D97-AF65-F5344CB8AC3E}">
        <p14:creationId xmlns:p14="http://schemas.microsoft.com/office/powerpoint/2010/main" val="1215225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36983" y="2591490"/>
            <a:ext cx="10515600" cy="1325563"/>
          </a:xfrm>
          <a:noFill/>
        </p:spPr>
        <p:txBody>
          <a:bodyPr/>
          <a:lstStyle/>
          <a:p>
            <a:pPr algn="ctr"/>
            <a:r>
              <a:rPr lang="en-US" dirty="0">
                <a:ln w="0"/>
                <a:solidFill>
                  <a:schemeClr val="accent1"/>
                </a:solidFill>
                <a:effectLst>
                  <a:outerShdw blurRad="38100" dist="25400" dir="5400000" algn="ctr" rotWithShape="0">
                    <a:srgbClr val="6E747A">
                      <a:alpha val="43000"/>
                    </a:srgbClr>
                  </a:outerShdw>
                </a:effectLst>
              </a:rPr>
              <a:t>Thank You</a:t>
            </a:r>
          </a:p>
        </p:txBody>
      </p:sp>
      <p:sp>
        <p:nvSpPr>
          <p:cNvPr id="4" name="Footer Placeholder 3"/>
          <p:cNvSpPr>
            <a:spLocks noGrp="1"/>
          </p:cNvSpPr>
          <p:nvPr>
            <p:ph type="ftr" sz="quarter" idx="11"/>
          </p:nvPr>
        </p:nvSpPr>
        <p:spPr/>
        <p:txBody>
          <a:bodyPr/>
          <a:lstStyle/>
          <a:p>
            <a:r>
              <a:rPr lang="en-US"/>
              <a:t>Deep Learing </a:t>
            </a:r>
            <a:r>
              <a:rPr lang="en-US" dirty="0"/>
              <a:t>Spring 2020</a:t>
            </a:r>
          </a:p>
        </p:txBody>
      </p:sp>
    </p:spTree>
    <p:extLst>
      <p:ext uri="{BB962C8B-B14F-4D97-AF65-F5344CB8AC3E}">
        <p14:creationId xmlns:p14="http://schemas.microsoft.com/office/powerpoint/2010/main" val="2533765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Footer Placeholder 2"/>
          <p:cNvSpPr>
            <a:spLocks noGrp="1"/>
          </p:cNvSpPr>
          <p:nvPr>
            <p:ph type="ftr" sz="quarter" idx="11"/>
          </p:nvPr>
        </p:nvSpPr>
        <p:spPr>
          <a:xfrm>
            <a:off x="7043057" y="6283779"/>
            <a:ext cx="4114800" cy="365125"/>
          </a:xfrm>
        </p:spPr>
        <p:txBody>
          <a:bodyPr/>
          <a:lstStyle/>
          <a:p>
            <a:r>
              <a:rPr lang="en-US"/>
              <a:t>Deep Learing Spring 2020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3057" y="2375789"/>
            <a:ext cx="4725477" cy="3150318"/>
          </a:xfrm>
          <a:prstGeom prst="rect">
            <a:avLst/>
          </a:prstGeom>
        </p:spPr>
      </p:pic>
      <p:sp>
        <p:nvSpPr>
          <p:cNvPr id="5" name="TextBox 4"/>
          <p:cNvSpPr txBox="1"/>
          <p:nvPr/>
        </p:nvSpPr>
        <p:spPr>
          <a:xfrm rot="16200000">
            <a:off x="6520543" y="3628572"/>
            <a:ext cx="1045028" cy="338554"/>
          </a:xfrm>
          <a:prstGeom prst="rect">
            <a:avLst/>
          </a:prstGeom>
          <a:noFill/>
        </p:spPr>
        <p:txBody>
          <a:bodyPr wrap="square" rtlCol="0">
            <a:spAutoFit/>
          </a:bodyPr>
          <a:lstStyle/>
          <a:p>
            <a:r>
              <a:rPr lang="en-US" sz="1600" dirty="0"/>
              <a:t>Loss</a:t>
            </a:r>
          </a:p>
        </p:txBody>
      </p:sp>
      <p:sp>
        <p:nvSpPr>
          <p:cNvPr id="6" name="TextBox 5"/>
          <p:cNvSpPr txBox="1"/>
          <p:nvPr/>
        </p:nvSpPr>
        <p:spPr>
          <a:xfrm>
            <a:off x="9231086" y="5397112"/>
            <a:ext cx="1161143" cy="338554"/>
          </a:xfrm>
          <a:prstGeom prst="rect">
            <a:avLst/>
          </a:prstGeom>
          <a:noFill/>
        </p:spPr>
        <p:txBody>
          <a:bodyPr wrap="square" rtlCol="0">
            <a:spAutoFit/>
          </a:bodyPr>
          <a:lstStyle/>
          <a:p>
            <a:r>
              <a:rPr lang="en-US" sz="1600" dirty="0"/>
              <a:t>Epochs</a:t>
            </a:r>
          </a:p>
        </p:txBody>
      </p:sp>
      <p:pic>
        <p:nvPicPr>
          <p:cNvPr id="12" name="Picture 11"/>
          <p:cNvPicPr/>
          <p:nvPr/>
        </p:nvPicPr>
        <p:blipFill rotWithShape="1">
          <a:blip r:embed="rId3">
            <a:extLst>
              <a:ext uri="{28A0092B-C50C-407E-A947-70E740481C1C}">
                <a14:useLocalDpi xmlns:a14="http://schemas.microsoft.com/office/drawing/2010/main" val="0"/>
              </a:ext>
            </a:extLst>
          </a:blip>
          <a:srcRect l="5753" r="40053" b="6425"/>
          <a:stretch/>
        </p:blipFill>
        <p:spPr bwMode="auto">
          <a:xfrm>
            <a:off x="1652202" y="2931887"/>
            <a:ext cx="3514883" cy="2465226"/>
          </a:xfrm>
          <a:prstGeom prst="rect">
            <a:avLst/>
          </a:prstGeom>
          <a:noFill/>
          <a:ln>
            <a:noFill/>
          </a:ln>
          <a:extLst>
            <a:ext uri="{53640926-AAD7-44D8-BBD7-CCE9431645EC}">
              <a14:shadowObscured xmlns:a14="http://schemas.microsoft.com/office/drawing/2010/main"/>
            </a:ext>
          </a:extLst>
        </p:spPr>
      </p:pic>
      <p:sp>
        <p:nvSpPr>
          <p:cNvPr id="13" name="TextBox 12"/>
          <p:cNvSpPr txBox="1"/>
          <p:nvPr/>
        </p:nvSpPr>
        <p:spPr>
          <a:xfrm rot="16200000">
            <a:off x="1298965" y="3628572"/>
            <a:ext cx="1045028" cy="338554"/>
          </a:xfrm>
          <a:prstGeom prst="rect">
            <a:avLst/>
          </a:prstGeom>
          <a:noFill/>
        </p:spPr>
        <p:txBody>
          <a:bodyPr wrap="square" rtlCol="0">
            <a:spAutoFit/>
          </a:bodyPr>
          <a:lstStyle/>
          <a:p>
            <a:r>
              <a:rPr lang="en-US" sz="1600" dirty="0"/>
              <a:t>Loss</a:t>
            </a:r>
          </a:p>
        </p:txBody>
      </p:sp>
    </p:spTree>
    <p:extLst>
      <p:ext uri="{BB962C8B-B14F-4D97-AF65-F5344CB8AC3E}">
        <p14:creationId xmlns:p14="http://schemas.microsoft.com/office/powerpoint/2010/main" val="577527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Malaria Parasite </a:t>
            </a:r>
            <a:r>
              <a:rPr lang="en-US"/>
              <a:t>Life Cycle</a:t>
            </a:r>
            <a:endParaRPr lang="en-US" dirty="0"/>
          </a:p>
        </p:txBody>
      </p:sp>
      <p:sp>
        <p:nvSpPr>
          <p:cNvPr id="3" name="Footer Placeholder 2"/>
          <p:cNvSpPr>
            <a:spLocks noGrp="1"/>
          </p:cNvSpPr>
          <p:nvPr>
            <p:ph type="ftr" sz="quarter" idx="11"/>
          </p:nvPr>
        </p:nvSpPr>
        <p:spPr>
          <a:xfrm>
            <a:off x="7043057" y="6283779"/>
            <a:ext cx="4114800" cy="365125"/>
          </a:xfrm>
        </p:spPr>
        <p:txBody>
          <a:bodyPr/>
          <a:lstStyle/>
          <a:p>
            <a:r>
              <a:rPr lang="en-US"/>
              <a:t>Deep Learing Spring 2020</a:t>
            </a:r>
            <a:endParaRPr lang="en-US" dirty="0"/>
          </a:p>
        </p:txBody>
      </p:sp>
      <p:pic>
        <p:nvPicPr>
          <p:cNvPr id="12" name="Picture 11">
            <a:extLst>
              <a:ext uri="{FF2B5EF4-FFF2-40B4-BE49-F238E27FC236}">
                <a16:creationId xmlns:a16="http://schemas.microsoft.com/office/drawing/2014/main" id="{8D47A9B4-F810-448C-9266-839CF406B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082" y="1915546"/>
            <a:ext cx="5172075" cy="4143375"/>
          </a:xfrm>
          <a:prstGeom prst="rect">
            <a:avLst/>
          </a:prstGeom>
        </p:spPr>
      </p:pic>
      <p:sp>
        <p:nvSpPr>
          <p:cNvPr id="6" name="Rectangle 5">
            <a:extLst>
              <a:ext uri="{FF2B5EF4-FFF2-40B4-BE49-F238E27FC236}">
                <a16:creationId xmlns:a16="http://schemas.microsoft.com/office/drawing/2014/main" id="{EDD6562B-C46A-439A-93F2-38254112371C}"/>
              </a:ext>
            </a:extLst>
          </p:cNvPr>
          <p:cNvSpPr/>
          <p:nvPr/>
        </p:nvSpPr>
        <p:spPr>
          <a:xfrm>
            <a:off x="191423" y="6002573"/>
            <a:ext cx="4508945" cy="646331"/>
          </a:xfrm>
          <a:prstGeom prst="rect">
            <a:avLst/>
          </a:prstGeom>
          <a:ln>
            <a:solidFill>
              <a:schemeClr val="tx1"/>
            </a:solidFill>
          </a:ln>
        </p:spPr>
        <p:txBody>
          <a:bodyPr wrap="square">
            <a:spAutoFit/>
          </a:bodyPr>
          <a:lstStyle/>
          <a:p>
            <a:r>
              <a:rPr lang="en-US" sz="1200" dirty="0">
                <a:solidFill>
                  <a:srgbClr val="FF0000"/>
                </a:solidFill>
              </a:rPr>
              <a:t>Reference</a:t>
            </a:r>
            <a:r>
              <a:rPr lang="en-US" sz="1200" dirty="0"/>
              <a:t> : </a:t>
            </a:r>
            <a:r>
              <a:rPr lang="en-US" sz="1200" dirty="0">
                <a:solidFill>
                  <a:schemeClr val="accent1">
                    <a:lumMod val="50000"/>
                  </a:schemeClr>
                </a:solidFill>
              </a:rPr>
              <a:t>CDC - Malaria - About Malaria - Biology. (n.d.). Retrieved July 11, 2020, from https://www.cdc.gov/malaria/about/biology/index.html</a:t>
            </a:r>
          </a:p>
        </p:txBody>
      </p:sp>
    </p:spTree>
    <p:extLst>
      <p:ext uri="{BB962C8B-B14F-4D97-AF65-F5344CB8AC3E}">
        <p14:creationId xmlns:p14="http://schemas.microsoft.com/office/powerpoint/2010/main" val="3783107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9746A2-5217-437E-8D95-6FB04CA8C89F}"/>
              </a:ext>
            </a:extLst>
          </p:cNvPr>
          <p:cNvSpPr>
            <a:spLocks noGrp="1"/>
          </p:cNvSpPr>
          <p:nvPr>
            <p:ph type="title"/>
          </p:nvPr>
        </p:nvSpPr>
        <p:spPr>
          <a:xfrm>
            <a:off x="838200" y="365125"/>
            <a:ext cx="10515600" cy="748058"/>
          </a:xfrm>
          <a:ln>
            <a:solidFill>
              <a:schemeClr val="tx1"/>
            </a:solidFill>
          </a:ln>
        </p:spPr>
        <p:txBody>
          <a:bodyPr>
            <a:normAutofit/>
          </a:bodyPr>
          <a:lstStyle/>
          <a:p>
            <a:r>
              <a:rPr lang="en-US" b="1" dirty="0">
                <a:solidFill>
                  <a:srgbClr val="FF0000"/>
                </a:solidFill>
              </a:rPr>
              <a:t>Problem Statement</a:t>
            </a:r>
          </a:p>
        </p:txBody>
      </p:sp>
      <p:sp>
        <p:nvSpPr>
          <p:cNvPr id="6" name="Content Placeholder 5">
            <a:extLst>
              <a:ext uri="{FF2B5EF4-FFF2-40B4-BE49-F238E27FC236}">
                <a16:creationId xmlns:a16="http://schemas.microsoft.com/office/drawing/2014/main" id="{4D87923F-67AC-4648-BF6F-9AB703C2A2B9}"/>
              </a:ext>
            </a:extLst>
          </p:cNvPr>
          <p:cNvSpPr>
            <a:spLocks noGrp="1"/>
          </p:cNvSpPr>
          <p:nvPr>
            <p:ph idx="1"/>
          </p:nvPr>
        </p:nvSpPr>
        <p:spPr>
          <a:xfrm>
            <a:off x="838200" y="1285461"/>
            <a:ext cx="10515600" cy="4891502"/>
          </a:xfrm>
          <a:ln>
            <a:solidFill>
              <a:schemeClr val="tx1"/>
            </a:solidFill>
          </a:ln>
        </p:spPr>
        <p:txBody>
          <a:bodyPr>
            <a:normAutofit/>
          </a:bodyPr>
          <a:lstStyle/>
          <a:p>
            <a:pPr marL="0" indent="0">
              <a:buNone/>
            </a:pPr>
            <a:r>
              <a:rPr lang="en-US" sz="2400" dirty="0"/>
              <a:t>Malaria treatment requires diagnosis from Medical professional which is scarce, in rural and remote areas. Automating the process through deep learning based expert systems can be used to mitigate this bottleneck.</a:t>
            </a:r>
          </a:p>
        </p:txBody>
      </p:sp>
      <p:sp>
        <p:nvSpPr>
          <p:cNvPr id="4" name="Footer Placeholder 3">
            <a:extLst>
              <a:ext uri="{FF2B5EF4-FFF2-40B4-BE49-F238E27FC236}">
                <a16:creationId xmlns:a16="http://schemas.microsoft.com/office/drawing/2014/main" id="{8997A25A-160D-4AE0-B6D9-FF36F3D4A377}"/>
              </a:ext>
            </a:extLst>
          </p:cNvPr>
          <p:cNvSpPr>
            <a:spLocks noGrp="1"/>
          </p:cNvSpPr>
          <p:nvPr>
            <p:ph type="ftr" sz="quarter" idx="11"/>
          </p:nvPr>
        </p:nvSpPr>
        <p:spPr/>
        <p:txBody>
          <a:bodyPr/>
          <a:lstStyle/>
          <a:p>
            <a:r>
              <a:rPr lang="en-US" dirty="0"/>
              <a:t>Deep Learning Spring 2020, Group: G2B</a:t>
            </a:r>
          </a:p>
        </p:txBody>
      </p:sp>
    </p:spTree>
    <p:extLst>
      <p:ext uri="{BB962C8B-B14F-4D97-AF65-F5344CB8AC3E}">
        <p14:creationId xmlns:p14="http://schemas.microsoft.com/office/powerpoint/2010/main" val="2186743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7E35-D00C-4085-A9FC-D82A2059F9D9}"/>
              </a:ext>
            </a:extLst>
          </p:cNvPr>
          <p:cNvSpPr>
            <a:spLocks noGrp="1"/>
          </p:cNvSpPr>
          <p:nvPr>
            <p:ph type="title"/>
          </p:nvPr>
        </p:nvSpPr>
        <p:spPr>
          <a:xfrm>
            <a:off x="838199" y="178775"/>
            <a:ext cx="10515600" cy="827571"/>
          </a:xfrm>
          <a:ln>
            <a:solidFill>
              <a:schemeClr val="tx1"/>
            </a:solidFill>
          </a:ln>
        </p:spPr>
        <p:txBody>
          <a:bodyPr/>
          <a:lstStyle/>
          <a:p>
            <a:r>
              <a:rPr lang="en-US" dirty="0"/>
              <a:t>Dataset</a:t>
            </a:r>
          </a:p>
        </p:txBody>
      </p:sp>
      <p:sp>
        <p:nvSpPr>
          <p:cNvPr id="3" name="Content Placeholder 2">
            <a:extLst>
              <a:ext uri="{FF2B5EF4-FFF2-40B4-BE49-F238E27FC236}">
                <a16:creationId xmlns:a16="http://schemas.microsoft.com/office/drawing/2014/main" id="{09223B27-0BC1-4388-9B5D-CAB1A5754D36}"/>
              </a:ext>
            </a:extLst>
          </p:cNvPr>
          <p:cNvSpPr>
            <a:spLocks noGrp="1"/>
          </p:cNvSpPr>
          <p:nvPr>
            <p:ph idx="1"/>
          </p:nvPr>
        </p:nvSpPr>
        <p:spPr>
          <a:xfrm>
            <a:off x="838199" y="1570189"/>
            <a:ext cx="7643192" cy="4968724"/>
          </a:xfrm>
        </p:spPr>
        <p:txBody>
          <a:bodyPr>
            <a:normAutofit/>
          </a:bodyPr>
          <a:lstStyle/>
          <a:p>
            <a:r>
              <a:rPr lang="it-IT" sz="2400" dirty="0"/>
              <a:t>Tagore Medical College &amp; Hospital, Chennai, India: </a:t>
            </a:r>
            <a:r>
              <a:rPr lang="it-IT" sz="2000" dirty="0"/>
              <a:t>50 </a:t>
            </a:r>
            <a:r>
              <a:rPr lang="en-US" sz="2000" dirty="0"/>
              <a:t>slides</a:t>
            </a:r>
            <a:r>
              <a:rPr lang="it-IT" sz="2000" dirty="0"/>
              <a:t> not available. </a:t>
            </a:r>
            <a:endParaRPr lang="it-IT" sz="2400" dirty="0"/>
          </a:p>
          <a:p>
            <a:endParaRPr lang="it-IT" sz="2400" dirty="0"/>
          </a:p>
          <a:p>
            <a:r>
              <a:rPr lang="it-IT" sz="2400" dirty="0"/>
              <a:t>MaMic Image Database which contains </a:t>
            </a:r>
            <a:r>
              <a:rPr lang="en-US" sz="2400" dirty="0"/>
              <a:t>Thin smear blood samples for Plasmodium Falciparum. </a:t>
            </a:r>
            <a:r>
              <a:rPr lang="en-US" sz="2000" dirty="0">
                <a:hlinkClick r:id="rId3"/>
              </a:rPr>
              <a:t>http://fimm.webmicroscope.net/Research/Momic/mamic</a:t>
            </a:r>
            <a:r>
              <a:rPr lang="en-US" sz="2000" dirty="0"/>
              <a:t>: 50 slides</a:t>
            </a:r>
          </a:p>
          <a:p>
            <a:r>
              <a:rPr lang="en-US" sz="2400" dirty="0"/>
              <a:t>Each smear has multiple fields of view.</a:t>
            </a:r>
          </a:p>
          <a:p>
            <a:r>
              <a:rPr lang="en-US" sz="2400" dirty="0"/>
              <a:t>2550 total sample images of</a:t>
            </a:r>
          </a:p>
          <a:p>
            <a:pPr lvl="1"/>
            <a:r>
              <a:rPr lang="en-US" sz="2000" dirty="0"/>
              <a:t>1030 infected with Plasmodium Falciparum only</a:t>
            </a:r>
          </a:p>
          <a:p>
            <a:pPr lvl="1"/>
            <a:r>
              <a:rPr lang="en-US" sz="2000" dirty="0"/>
              <a:t>1520 non-infected</a:t>
            </a:r>
          </a:p>
        </p:txBody>
      </p:sp>
      <p:sp>
        <p:nvSpPr>
          <p:cNvPr id="4" name="Footer Placeholder 3">
            <a:extLst>
              <a:ext uri="{FF2B5EF4-FFF2-40B4-BE49-F238E27FC236}">
                <a16:creationId xmlns:a16="http://schemas.microsoft.com/office/drawing/2014/main" id="{727AB41F-69B0-4BC3-A940-5177FBEA6FC7}"/>
              </a:ext>
            </a:extLst>
          </p:cNvPr>
          <p:cNvSpPr>
            <a:spLocks noGrp="1"/>
          </p:cNvSpPr>
          <p:nvPr>
            <p:ph type="ftr" sz="quarter" idx="11"/>
          </p:nvPr>
        </p:nvSpPr>
        <p:spPr>
          <a:xfrm>
            <a:off x="4038600" y="6542917"/>
            <a:ext cx="4114800" cy="315083"/>
          </a:xfrm>
        </p:spPr>
        <p:txBody>
          <a:bodyPr/>
          <a:lstStyle/>
          <a:p>
            <a:r>
              <a:rPr lang="en-US" dirty="0"/>
              <a:t>Deep Learning Spring 2020, Group: G2B</a:t>
            </a:r>
          </a:p>
        </p:txBody>
      </p:sp>
      <p:pic>
        <p:nvPicPr>
          <p:cNvPr id="5" name="Picture 4"/>
          <p:cNvPicPr>
            <a:picLocks noChangeAspect="1"/>
          </p:cNvPicPr>
          <p:nvPr/>
        </p:nvPicPr>
        <p:blipFill>
          <a:blip r:embed="rId4"/>
          <a:stretch>
            <a:fillRect/>
          </a:stretch>
        </p:blipFill>
        <p:spPr>
          <a:xfrm>
            <a:off x="9177131" y="4487085"/>
            <a:ext cx="2344123" cy="2243571"/>
          </a:xfrm>
          <a:prstGeom prst="rect">
            <a:avLst/>
          </a:prstGeom>
        </p:spPr>
      </p:pic>
      <p:pic>
        <p:nvPicPr>
          <p:cNvPr id="6" name="Picture 5"/>
          <p:cNvPicPr>
            <a:picLocks noChangeAspect="1"/>
          </p:cNvPicPr>
          <p:nvPr/>
        </p:nvPicPr>
        <p:blipFill>
          <a:blip r:embed="rId5"/>
          <a:stretch>
            <a:fillRect/>
          </a:stretch>
        </p:blipFill>
        <p:spPr>
          <a:xfrm>
            <a:off x="9121864" y="1650681"/>
            <a:ext cx="2351392" cy="2192069"/>
          </a:xfrm>
          <a:prstGeom prst="rect">
            <a:avLst/>
          </a:prstGeom>
        </p:spPr>
      </p:pic>
      <p:sp>
        <p:nvSpPr>
          <p:cNvPr id="7" name="TextBox 6"/>
          <p:cNvSpPr txBox="1"/>
          <p:nvPr/>
        </p:nvSpPr>
        <p:spPr>
          <a:xfrm>
            <a:off x="9549059" y="4034993"/>
            <a:ext cx="1804740" cy="369332"/>
          </a:xfrm>
          <a:prstGeom prst="rect">
            <a:avLst/>
          </a:prstGeom>
          <a:noFill/>
          <a:ln>
            <a:solidFill>
              <a:schemeClr val="tx1"/>
            </a:solidFill>
          </a:ln>
        </p:spPr>
        <p:txBody>
          <a:bodyPr wrap="square" rtlCol="0">
            <a:spAutoFit/>
          </a:bodyPr>
          <a:lstStyle/>
          <a:p>
            <a:pPr algn="ctr"/>
            <a:r>
              <a:rPr lang="en-US" dirty="0"/>
              <a:t>Positive</a:t>
            </a:r>
          </a:p>
        </p:txBody>
      </p:sp>
      <p:sp>
        <p:nvSpPr>
          <p:cNvPr id="8" name="TextBox 7"/>
          <p:cNvSpPr txBox="1"/>
          <p:nvPr/>
        </p:nvSpPr>
        <p:spPr>
          <a:xfrm>
            <a:off x="9549059" y="1200856"/>
            <a:ext cx="1804740" cy="369332"/>
          </a:xfrm>
          <a:prstGeom prst="rect">
            <a:avLst/>
          </a:prstGeom>
          <a:noFill/>
          <a:ln>
            <a:solidFill>
              <a:schemeClr val="tx1"/>
            </a:solidFill>
          </a:ln>
        </p:spPr>
        <p:txBody>
          <a:bodyPr wrap="square" rtlCol="0">
            <a:spAutoFit/>
          </a:bodyPr>
          <a:lstStyle/>
          <a:p>
            <a:pPr algn="ctr"/>
            <a:r>
              <a:rPr lang="en-US" dirty="0"/>
              <a:t>Negative</a:t>
            </a:r>
          </a:p>
        </p:txBody>
      </p:sp>
    </p:spTree>
    <p:extLst>
      <p:ext uri="{BB962C8B-B14F-4D97-AF65-F5344CB8AC3E}">
        <p14:creationId xmlns:p14="http://schemas.microsoft.com/office/powerpoint/2010/main" val="918509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1529D-0A49-4086-A14C-82270BD4C34C}"/>
              </a:ext>
            </a:extLst>
          </p:cNvPr>
          <p:cNvSpPr>
            <a:spLocks noGrp="1"/>
          </p:cNvSpPr>
          <p:nvPr>
            <p:ph type="title"/>
          </p:nvPr>
        </p:nvSpPr>
        <p:spPr>
          <a:xfrm>
            <a:off x="838200" y="444638"/>
            <a:ext cx="10515600" cy="840823"/>
          </a:xfrm>
          <a:ln>
            <a:solidFill>
              <a:schemeClr val="tx1"/>
            </a:solidFill>
          </a:ln>
        </p:spPr>
        <p:txBody>
          <a:bodyPr>
            <a:normAutofit/>
          </a:bodyPr>
          <a:lstStyle/>
          <a:p>
            <a:r>
              <a:rPr lang="en-US" sz="4000" b="1" dirty="0"/>
              <a:t>Provided Solution based on VGG19</a:t>
            </a:r>
          </a:p>
        </p:txBody>
      </p:sp>
      <p:pic>
        <p:nvPicPr>
          <p:cNvPr id="6" name="Content Placeholder 5">
            <a:extLst>
              <a:ext uri="{FF2B5EF4-FFF2-40B4-BE49-F238E27FC236}">
                <a16:creationId xmlns:a16="http://schemas.microsoft.com/office/drawing/2014/main" id="{E568827B-E1CB-41CC-A431-A5B898FD68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2989" y="1474787"/>
            <a:ext cx="9546022" cy="4786559"/>
          </a:xfrm>
        </p:spPr>
      </p:pic>
      <p:sp>
        <p:nvSpPr>
          <p:cNvPr id="4" name="Footer Placeholder 3">
            <a:extLst>
              <a:ext uri="{FF2B5EF4-FFF2-40B4-BE49-F238E27FC236}">
                <a16:creationId xmlns:a16="http://schemas.microsoft.com/office/drawing/2014/main" id="{8C2B5329-D3F4-4834-B4B2-1CA7072E9A03}"/>
              </a:ext>
            </a:extLst>
          </p:cNvPr>
          <p:cNvSpPr>
            <a:spLocks noGrp="1"/>
          </p:cNvSpPr>
          <p:nvPr>
            <p:ph type="ftr" sz="quarter" idx="11"/>
          </p:nvPr>
        </p:nvSpPr>
        <p:spPr/>
        <p:txBody>
          <a:bodyPr/>
          <a:lstStyle/>
          <a:p>
            <a:r>
              <a:rPr lang="en-US" dirty="0"/>
              <a:t>Deep Learning Spring 2020, Group: G2B</a:t>
            </a:r>
          </a:p>
        </p:txBody>
      </p:sp>
    </p:spTree>
    <p:extLst>
      <p:ext uri="{BB962C8B-B14F-4D97-AF65-F5344CB8AC3E}">
        <p14:creationId xmlns:p14="http://schemas.microsoft.com/office/powerpoint/2010/main" val="3649600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C31CF-D22C-4401-BFC6-6D24A0A1D9A0}"/>
              </a:ext>
            </a:extLst>
          </p:cNvPr>
          <p:cNvSpPr>
            <a:spLocks noGrp="1"/>
          </p:cNvSpPr>
          <p:nvPr>
            <p:ph type="title"/>
          </p:nvPr>
        </p:nvSpPr>
        <p:spPr>
          <a:xfrm>
            <a:off x="838200" y="365125"/>
            <a:ext cx="10515600" cy="721553"/>
          </a:xfrm>
          <a:ln>
            <a:solidFill>
              <a:schemeClr val="tx1"/>
            </a:solidFill>
          </a:ln>
        </p:spPr>
        <p:txBody>
          <a:bodyPr/>
          <a:lstStyle/>
          <a:p>
            <a:r>
              <a:rPr lang="en-US" dirty="0"/>
              <a:t>Achieved Results</a:t>
            </a:r>
          </a:p>
        </p:txBody>
      </p:sp>
      <p:sp>
        <p:nvSpPr>
          <p:cNvPr id="3" name="Content Placeholder 2">
            <a:extLst>
              <a:ext uri="{FF2B5EF4-FFF2-40B4-BE49-F238E27FC236}">
                <a16:creationId xmlns:a16="http://schemas.microsoft.com/office/drawing/2014/main" id="{AB29919D-D4B9-43A3-B021-EA82817D5AC3}"/>
              </a:ext>
            </a:extLst>
          </p:cNvPr>
          <p:cNvSpPr>
            <a:spLocks noGrp="1"/>
          </p:cNvSpPr>
          <p:nvPr>
            <p:ph idx="1"/>
          </p:nvPr>
        </p:nvSpPr>
        <p:spPr/>
        <p:txBody>
          <a:bodyPr/>
          <a:lstStyle/>
          <a:p>
            <a:pPr marL="0" indent="0">
              <a:buNone/>
            </a:pPr>
            <a:r>
              <a:rPr lang="en-US" dirty="0"/>
              <a:t>Diagnosing malaria infection presence:</a:t>
            </a:r>
          </a:p>
          <a:p>
            <a:pPr marL="0" indent="0">
              <a:buNone/>
            </a:pPr>
            <a:endParaRPr lang="en-US" dirty="0"/>
          </a:p>
          <a:p>
            <a:pPr marL="0" indent="0">
              <a:buNone/>
            </a:pPr>
            <a:endParaRPr lang="en-US" dirty="0"/>
          </a:p>
          <a:p>
            <a:endParaRPr lang="en-US" dirty="0"/>
          </a:p>
          <a:p>
            <a:endParaRPr lang="en-US" dirty="0"/>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4B0AC52B-A178-489C-8FF7-AE8882B18E42}"/>
              </a:ext>
            </a:extLst>
          </p:cNvPr>
          <p:cNvSpPr>
            <a:spLocks noGrp="1"/>
          </p:cNvSpPr>
          <p:nvPr>
            <p:ph type="ftr" sz="quarter" idx="11"/>
          </p:nvPr>
        </p:nvSpPr>
        <p:spPr/>
        <p:txBody>
          <a:bodyPr/>
          <a:lstStyle/>
          <a:p>
            <a:r>
              <a:rPr lang="en-US" dirty="0"/>
              <a:t>Deep Learning Spring 2020, Group: G2B</a:t>
            </a:r>
          </a:p>
        </p:txBody>
      </p:sp>
      <p:pic>
        <p:nvPicPr>
          <p:cNvPr id="6" name="Picture 5">
            <a:extLst>
              <a:ext uri="{FF2B5EF4-FFF2-40B4-BE49-F238E27FC236}">
                <a16:creationId xmlns:a16="http://schemas.microsoft.com/office/drawing/2014/main" id="{100ED7E1-7129-4253-88D3-5E2C409E5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519" y="2843845"/>
            <a:ext cx="9754961" cy="2314898"/>
          </a:xfrm>
          <a:prstGeom prst="rect">
            <a:avLst/>
          </a:prstGeom>
        </p:spPr>
      </p:pic>
    </p:spTree>
    <p:extLst>
      <p:ext uri="{BB962C8B-B14F-4D97-AF65-F5344CB8AC3E}">
        <p14:creationId xmlns:p14="http://schemas.microsoft.com/office/powerpoint/2010/main" val="2269484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2A55-7B42-4A7A-8BE6-7BE2DCAAFD86}"/>
              </a:ext>
            </a:extLst>
          </p:cNvPr>
          <p:cNvSpPr>
            <a:spLocks noGrp="1"/>
          </p:cNvSpPr>
          <p:nvPr>
            <p:ph type="title"/>
          </p:nvPr>
        </p:nvSpPr>
        <p:spPr>
          <a:xfrm>
            <a:off x="838200" y="365126"/>
            <a:ext cx="10515600" cy="814318"/>
          </a:xfrm>
          <a:ln>
            <a:solidFill>
              <a:schemeClr val="tx1"/>
            </a:solidFill>
          </a:ln>
        </p:spPr>
        <p:txBody>
          <a:bodyPr/>
          <a:lstStyle/>
          <a:p>
            <a:r>
              <a:rPr lang="en-US" b="1" dirty="0"/>
              <a:t>Takeaway</a:t>
            </a:r>
          </a:p>
        </p:txBody>
      </p:sp>
      <p:sp>
        <p:nvSpPr>
          <p:cNvPr id="3" name="Content Placeholder 2">
            <a:extLst>
              <a:ext uri="{FF2B5EF4-FFF2-40B4-BE49-F238E27FC236}">
                <a16:creationId xmlns:a16="http://schemas.microsoft.com/office/drawing/2014/main" id="{8CC6C9AE-CE0F-45DA-9BF3-8D737D195564}"/>
              </a:ext>
            </a:extLst>
          </p:cNvPr>
          <p:cNvSpPr>
            <a:spLocks noGrp="1"/>
          </p:cNvSpPr>
          <p:nvPr>
            <p:ph idx="1"/>
          </p:nvPr>
        </p:nvSpPr>
        <p:spPr/>
        <p:txBody>
          <a:bodyPr>
            <a:normAutofit fontScale="92500" lnSpcReduction="10000"/>
          </a:bodyPr>
          <a:lstStyle/>
          <a:p>
            <a:r>
              <a:rPr lang="en-US" dirty="0"/>
              <a:t>Literature Review</a:t>
            </a:r>
          </a:p>
          <a:p>
            <a:pPr lvl="1"/>
            <a:r>
              <a:rPr lang="en-US" dirty="0"/>
              <a:t>Image processing</a:t>
            </a:r>
          </a:p>
          <a:p>
            <a:pPr lvl="2"/>
            <a:r>
              <a:rPr lang="en-US" dirty="0"/>
              <a:t>Abu </a:t>
            </a:r>
            <a:r>
              <a:rPr lang="en-US" dirty="0" err="1"/>
              <a:t>Seman</a:t>
            </a:r>
            <a:r>
              <a:rPr lang="en-US" dirty="0"/>
              <a:t> et al. 2008; from infected cell data; MLP; 89.8%</a:t>
            </a:r>
          </a:p>
          <a:p>
            <a:pPr lvl="2"/>
            <a:r>
              <a:rPr lang="en-US" dirty="0" err="1"/>
              <a:t>Khot</a:t>
            </a:r>
            <a:r>
              <a:rPr lang="en-US" dirty="0"/>
              <a:t> &amp; Prasad 2015, ANN for morphological operation parameters; 73.5%</a:t>
            </a:r>
          </a:p>
          <a:p>
            <a:pPr lvl="2"/>
            <a:r>
              <a:rPr lang="en-US" dirty="0" err="1"/>
              <a:t>Anggraini</a:t>
            </a:r>
            <a:r>
              <a:rPr lang="en-US" dirty="0"/>
              <a:t> et al. 2011, </a:t>
            </a:r>
            <a:r>
              <a:rPr lang="en-US" dirty="0" err="1"/>
              <a:t>Baysien</a:t>
            </a:r>
            <a:r>
              <a:rPr lang="en-US" dirty="0"/>
              <a:t> Classifier for thresholding; 93.3%</a:t>
            </a:r>
          </a:p>
          <a:p>
            <a:pPr lvl="2"/>
            <a:r>
              <a:rPr lang="en-US" dirty="0"/>
              <a:t>Mandal el al. 2010, logistic regression based thresholding; 88.7%</a:t>
            </a:r>
          </a:p>
          <a:p>
            <a:pPr lvl="2"/>
            <a:r>
              <a:rPr lang="en-US" dirty="0" err="1"/>
              <a:t>Yunda</a:t>
            </a:r>
            <a:r>
              <a:rPr lang="en-US" dirty="0"/>
              <a:t> 2012, wavelet feature extraction and PCA with 3 layer Neural Network; 77.1%</a:t>
            </a:r>
          </a:p>
          <a:p>
            <a:pPr lvl="2"/>
            <a:r>
              <a:rPr lang="en-US" dirty="0" err="1"/>
              <a:t>Chayadevi</a:t>
            </a:r>
            <a:r>
              <a:rPr lang="en-US" dirty="0"/>
              <a:t> &amp; Raju 2014, Image processing for feature extraction and Adaptive Resonance Theory Network; 94.4%</a:t>
            </a:r>
          </a:p>
          <a:p>
            <a:pPr lvl="1"/>
            <a:r>
              <a:rPr lang="en-US" dirty="0"/>
              <a:t>Deep learning</a:t>
            </a:r>
          </a:p>
          <a:p>
            <a:pPr lvl="2"/>
            <a:r>
              <a:rPr lang="en-US" dirty="0"/>
              <a:t>Zheng el al. 2018; 9 layer CNN for breast cancer diagnosis 94%</a:t>
            </a:r>
          </a:p>
          <a:p>
            <a:pPr lvl="2"/>
            <a:r>
              <a:rPr lang="en-US" dirty="0"/>
              <a:t>Jane Hung &amp; Anne Carpenter  2017; Faster Region CNN for malaria presence and </a:t>
            </a:r>
            <a:r>
              <a:rPr lang="en-US" dirty="0" err="1"/>
              <a:t>AlexNet</a:t>
            </a:r>
            <a:r>
              <a:rPr lang="en-US" dirty="0"/>
              <a:t> for specie classification using transfer learning ; 72%</a:t>
            </a:r>
          </a:p>
          <a:p>
            <a:pPr lvl="2"/>
            <a:r>
              <a:rPr lang="en-US" dirty="0"/>
              <a:t>Pan et al. 2017; </a:t>
            </a:r>
            <a:r>
              <a:rPr lang="en-US" dirty="0" err="1"/>
              <a:t>LeNet</a:t>
            </a:r>
            <a:r>
              <a:rPr lang="en-US" dirty="0"/>
              <a:t> 5 for malaria detection; 90%</a:t>
            </a:r>
          </a:p>
        </p:txBody>
      </p:sp>
      <p:sp>
        <p:nvSpPr>
          <p:cNvPr id="4" name="Footer Placeholder 3">
            <a:extLst>
              <a:ext uri="{FF2B5EF4-FFF2-40B4-BE49-F238E27FC236}">
                <a16:creationId xmlns:a16="http://schemas.microsoft.com/office/drawing/2014/main" id="{259DDFE8-B85D-4C40-9448-336EABEFF39F}"/>
              </a:ext>
            </a:extLst>
          </p:cNvPr>
          <p:cNvSpPr>
            <a:spLocks noGrp="1"/>
          </p:cNvSpPr>
          <p:nvPr>
            <p:ph type="ftr" sz="quarter" idx="11"/>
          </p:nvPr>
        </p:nvSpPr>
        <p:spPr/>
        <p:txBody>
          <a:bodyPr/>
          <a:lstStyle/>
          <a:p>
            <a:r>
              <a:rPr lang="en-US" dirty="0"/>
              <a:t>Deep Learning Spring 2020 . Group: G2B</a:t>
            </a:r>
          </a:p>
        </p:txBody>
      </p:sp>
    </p:spTree>
    <p:extLst>
      <p:ext uri="{BB962C8B-B14F-4D97-AF65-F5344CB8AC3E}">
        <p14:creationId xmlns:p14="http://schemas.microsoft.com/office/powerpoint/2010/main" val="41574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2219</Words>
  <Application>Microsoft Office PowerPoint</Application>
  <PresentationFormat>Widescreen</PresentationFormat>
  <Paragraphs>447</Paragraphs>
  <Slides>48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Malaria Detection and Classification in Microscopic Images</vt:lpstr>
      <vt:lpstr>Deep learning approach to detect malaria from microscopic images</vt:lpstr>
      <vt:lpstr>PowerPoint Presentation</vt:lpstr>
      <vt:lpstr>PowerPoint Presentation</vt:lpstr>
      <vt:lpstr>Problem Statement</vt:lpstr>
      <vt:lpstr>Dataset</vt:lpstr>
      <vt:lpstr>Provided Solution based on VGG19</vt:lpstr>
      <vt:lpstr>Achieved Results</vt:lpstr>
      <vt:lpstr>Takeaway</vt:lpstr>
      <vt:lpstr>PowerPoint Presentation</vt:lpstr>
      <vt:lpstr>Other Datasets we considered</vt:lpstr>
      <vt:lpstr>Proposed Scheme</vt:lpstr>
      <vt:lpstr>UNET architecture</vt:lpstr>
      <vt:lpstr>Contour Extraction</vt:lpstr>
      <vt:lpstr>Classification</vt:lpstr>
      <vt:lpstr>Our UNET Results</vt:lpstr>
      <vt:lpstr>Training and results</vt:lpstr>
      <vt:lpstr>Stage Classification</vt:lpstr>
      <vt:lpstr>Proposed Scheme ( For stage classification)</vt:lpstr>
      <vt:lpstr>UNET for stage classification  ( Dataset Preprocesing)</vt:lpstr>
      <vt:lpstr>UNET for stage classification  ( Results)</vt:lpstr>
      <vt:lpstr>UNET for stage classification  (Classification)</vt:lpstr>
      <vt:lpstr>UNET Network and Results</vt:lpstr>
      <vt:lpstr>UNET Network and Results</vt:lpstr>
      <vt:lpstr>UNET Network and Results</vt:lpstr>
      <vt:lpstr>Limitations</vt:lpstr>
      <vt:lpstr>YOLOv3</vt:lpstr>
      <vt:lpstr>PowerPoint Presentation</vt:lpstr>
      <vt:lpstr>PowerPoint Presentation</vt:lpstr>
      <vt:lpstr>Binary Cross Entropy Training</vt:lpstr>
      <vt:lpstr>Binary Cross Entropy results</vt:lpstr>
      <vt:lpstr>Binary Cross Entropy results</vt:lpstr>
      <vt:lpstr>Focal Loss  based Training</vt:lpstr>
      <vt:lpstr>Focal Loss  based results</vt:lpstr>
      <vt:lpstr>Focal Loss  based results</vt:lpstr>
      <vt:lpstr>Focal Loss  based results</vt:lpstr>
      <vt:lpstr>Remarks</vt:lpstr>
      <vt:lpstr>MASK RCNN</vt:lpstr>
      <vt:lpstr>Architecture</vt:lpstr>
      <vt:lpstr>Training</vt:lpstr>
      <vt:lpstr>Results</vt:lpstr>
      <vt:lpstr>Results</vt:lpstr>
      <vt:lpstr>Results</vt:lpstr>
      <vt:lpstr>Conclusion</vt:lpstr>
      <vt:lpstr>Special Thanks to GOOGLE COLAB</vt:lpstr>
      <vt:lpstr>Thank You</vt:lpstr>
      <vt:lpstr>PowerPoint Presentation</vt:lpstr>
      <vt:lpstr>Malaria Parasite Life Cycle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463</cp:revision>
  <dcterms:created xsi:type="dcterms:W3CDTF">2020-06-09T06:58:52Z</dcterms:created>
  <dcterms:modified xsi:type="dcterms:W3CDTF">2020-07-10T20:00:01Z</dcterms:modified>
</cp:coreProperties>
</file>